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7.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6.xml" ContentType="application/vnd.openxmlformats-officedocument.customXmlProperties+xml"/>
  <Override PartName="/customXml/itemProps5.xml" ContentType="application/vnd.openxmlformats-officedocument.customXmlProperties+xml"/>
  <Override PartName="/customXml/itemProps4.xml" ContentType="application/vnd.openxmlformats-officedocument.customXml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7.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70" r:id="rId3"/>
    <p:sldId id="290" r:id="rId4"/>
    <p:sldId id="313" r:id="rId5"/>
    <p:sldId id="286" r:id="rId6"/>
    <p:sldId id="287" r:id="rId7"/>
    <p:sldId id="314" r:id="rId8"/>
    <p:sldId id="288" r:id="rId9"/>
    <p:sldId id="315" r:id="rId10"/>
    <p:sldId id="289" r:id="rId11"/>
    <p:sldId id="316" r:id="rId12"/>
    <p:sldId id="317" r:id="rId13"/>
    <p:sldId id="318" r:id="rId14"/>
    <p:sldId id="319" r:id="rId15"/>
    <p:sldId id="294" r:id="rId16"/>
    <p:sldId id="320" r:id="rId17"/>
    <p:sldId id="295" r:id="rId18"/>
    <p:sldId id="321" r:id="rId19"/>
    <p:sldId id="301" r:id="rId20"/>
    <p:sldId id="302" r:id="rId21"/>
    <p:sldId id="322" r:id="rId22"/>
    <p:sldId id="308" r:id="rId23"/>
    <p:sldId id="309" r:id="rId24"/>
    <p:sldId id="310" r:id="rId25"/>
    <p:sldId id="323" r:id="rId26"/>
    <p:sldId id="297" r:id="rId27"/>
    <p:sldId id="298" r:id="rId28"/>
    <p:sldId id="299" r:id="rId29"/>
    <p:sldId id="324" r:id="rId30"/>
    <p:sldId id="300" r:id="rId31"/>
  </p:sldIdLst>
  <p:sldSz cx="9144000" cy="5143500" type="screen16x9"/>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55" autoAdjust="0"/>
  </p:normalViewPr>
  <p:slideViewPr>
    <p:cSldViewPr snapToGrid="0" snapToObjects="1">
      <p:cViewPr varScale="1">
        <p:scale>
          <a:sx n="96" d="100"/>
          <a:sy n="96" d="100"/>
        </p:scale>
        <p:origin x="558" y="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42" Type="http://schemas.openxmlformats.org/officeDocument/2006/relationships/customXml" Target="../customXml/item6.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40"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43" Type="http://schemas.openxmlformats.org/officeDocument/2006/relationships/customXml" Target="../customXml/item7.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6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15763" y="0"/>
            <a:ext cx="2918831" cy="495600"/>
          </a:xfrm>
          <a:prstGeom prst="rect">
            <a:avLst/>
          </a:prstGeom>
        </p:spPr>
        <p:txBody>
          <a:bodyPr vert="horz" lIns="91440" tIns="45720" rIns="91440" bIns="45720" rtlCol="0"/>
          <a:lstStyle>
            <a:lvl1pPr algn="r">
              <a:defRPr sz="1200"/>
            </a:lvl1pPr>
          </a:lstStyle>
          <a:p>
            <a:fld id="{ED5FC4B0-DCDA-4726-B852-3212AD9DA84F}" type="datetimeFigureOut">
              <a:rPr lang="en-AU" smtClean="0"/>
              <a:t>4/05/2017</a:t>
            </a:fld>
            <a:endParaRPr lang="en-AU"/>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3577" y="4748166"/>
            <a:ext cx="5388610" cy="388486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370715"/>
            <a:ext cx="2918831" cy="495599"/>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15763" y="9370715"/>
            <a:ext cx="2918831" cy="495599"/>
          </a:xfrm>
          <a:prstGeom prst="rect">
            <a:avLst/>
          </a:prstGeom>
        </p:spPr>
        <p:txBody>
          <a:bodyPr vert="horz" lIns="91440" tIns="45720" rIns="91440" bIns="45720" rtlCol="0" anchor="b"/>
          <a:lstStyle>
            <a:lvl1pPr algn="r">
              <a:defRPr sz="1200"/>
            </a:lvl1pPr>
          </a:lstStyle>
          <a:p>
            <a:fld id="{4F175A7F-EB40-4AA8-8F13-048638976721}" type="slidenum">
              <a:rPr lang="en-AU" smtClean="0"/>
              <a:t>‹#›</a:t>
            </a:fld>
            <a:endParaRPr lang="en-AU"/>
          </a:p>
        </p:txBody>
      </p:sp>
    </p:spTree>
    <p:extLst>
      <p:ext uri="{BB962C8B-B14F-4D97-AF65-F5344CB8AC3E}">
        <p14:creationId xmlns:p14="http://schemas.microsoft.com/office/powerpoint/2010/main" val="60736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65471F-53C5-A14A-8B67-70C26A203D68}"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0561B-251E-9B4D-AD02-74028DE244BB}" type="slidenum">
              <a:rPr lang="en-US" smtClean="0"/>
              <a:t>‹#›</a:t>
            </a:fld>
            <a:endParaRPr lang="en-US"/>
          </a:p>
        </p:txBody>
      </p:sp>
    </p:spTree>
    <p:extLst>
      <p:ext uri="{BB962C8B-B14F-4D97-AF65-F5344CB8AC3E}">
        <p14:creationId xmlns:p14="http://schemas.microsoft.com/office/powerpoint/2010/main" val="1463439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5471F-53C5-A14A-8B67-70C26A203D68}"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0561B-251E-9B4D-AD02-74028DE244BB}" type="slidenum">
              <a:rPr lang="en-US" smtClean="0"/>
              <a:t>‹#›</a:t>
            </a:fld>
            <a:endParaRPr lang="en-US"/>
          </a:p>
        </p:txBody>
      </p:sp>
    </p:spTree>
    <p:extLst>
      <p:ext uri="{BB962C8B-B14F-4D97-AF65-F5344CB8AC3E}">
        <p14:creationId xmlns:p14="http://schemas.microsoft.com/office/powerpoint/2010/main" val="1398853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5471F-53C5-A14A-8B67-70C26A203D68}"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0561B-251E-9B4D-AD02-74028DE244BB}" type="slidenum">
              <a:rPr lang="en-US" smtClean="0"/>
              <a:t>‹#›</a:t>
            </a:fld>
            <a:endParaRPr lang="en-US"/>
          </a:p>
        </p:txBody>
      </p:sp>
    </p:spTree>
    <p:extLst>
      <p:ext uri="{BB962C8B-B14F-4D97-AF65-F5344CB8AC3E}">
        <p14:creationId xmlns:p14="http://schemas.microsoft.com/office/powerpoint/2010/main" val="3636567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5471F-53C5-A14A-8B67-70C26A203D68}"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0561B-251E-9B4D-AD02-74028DE244BB}" type="slidenum">
              <a:rPr lang="en-US" smtClean="0"/>
              <a:t>‹#›</a:t>
            </a:fld>
            <a:endParaRPr lang="en-US"/>
          </a:p>
        </p:txBody>
      </p:sp>
    </p:spTree>
    <p:extLst>
      <p:ext uri="{BB962C8B-B14F-4D97-AF65-F5344CB8AC3E}">
        <p14:creationId xmlns:p14="http://schemas.microsoft.com/office/powerpoint/2010/main" val="3162205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65471F-53C5-A14A-8B67-70C26A203D68}"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0561B-251E-9B4D-AD02-74028DE244BB}" type="slidenum">
              <a:rPr lang="en-US" smtClean="0"/>
              <a:t>‹#›</a:t>
            </a:fld>
            <a:endParaRPr lang="en-US"/>
          </a:p>
        </p:txBody>
      </p:sp>
    </p:spTree>
    <p:extLst>
      <p:ext uri="{BB962C8B-B14F-4D97-AF65-F5344CB8AC3E}">
        <p14:creationId xmlns:p14="http://schemas.microsoft.com/office/powerpoint/2010/main" val="1278611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65471F-53C5-A14A-8B67-70C26A203D68}"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0561B-251E-9B4D-AD02-74028DE244BB}" type="slidenum">
              <a:rPr lang="en-US" smtClean="0"/>
              <a:t>‹#›</a:t>
            </a:fld>
            <a:endParaRPr lang="en-US"/>
          </a:p>
        </p:txBody>
      </p:sp>
    </p:spTree>
    <p:extLst>
      <p:ext uri="{BB962C8B-B14F-4D97-AF65-F5344CB8AC3E}">
        <p14:creationId xmlns:p14="http://schemas.microsoft.com/office/powerpoint/2010/main" val="3642870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65471F-53C5-A14A-8B67-70C26A203D68}" type="datetimeFigureOut">
              <a:rPr lang="en-US" smtClean="0"/>
              <a:t>5/4/2017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10561B-251E-9B4D-AD02-74028DE244BB}" type="slidenum">
              <a:rPr lang="en-US" smtClean="0"/>
              <a:t>‹#›</a:t>
            </a:fld>
            <a:endParaRPr lang="en-US"/>
          </a:p>
        </p:txBody>
      </p:sp>
    </p:spTree>
    <p:extLst>
      <p:ext uri="{BB962C8B-B14F-4D97-AF65-F5344CB8AC3E}">
        <p14:creationId xmlns:p14="http://schemas.microsoft.com/office/powerpoint/2010/main" val="587731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65471F-53C5-A14A-8B67-70C26A203D68}" type="datetimeFigureOut">
              <a:rPr lang="en-US" smtClean="0"/>
              <a:t>5/4/2017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10561B-251E-9B4D-AD02-74028DE244BB}" type="slidenum">
              <a:rPr lang="en-US" smtClean="0"/>
              <a:t>‹#›</a:t>
            </a:fld>
            <a:endParaRPr lang="en-US"/>
          </a:p>
        </p:txBody>
      </p:sp>
    </p:spTree>
    <p:extLst>
      <p:ext uri="{BB962C8B-B14F-4D97-AF65-F5344CB8AC3E}">
        <p14:creationId xmlns:p14="http://schemas.microsoft.com/office/powerpoint/2010/main" val="2948198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5471F-53C5-A14A-8B67-70C26A203D68}" type="datetimeFigureOut">
              <a:rPr lang="en-US" smtClean="0"/>
              <a:t>5/4/2017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10561B-251E-9B4D-AD02-74028DE244BB}" type="slidenum">
              <a:rPr lang="en-US" smtClean="0"/>
              <a:t>‹#›</a:t>
            </a:fld>
            <a:endParaRPr lang="en-US"/>
          </a:p>
        </p:txBody>
      </p:sp>
    </p:spTree>
    <p:extLst>
      <p:ext uri="{BB962C8B-B14F-4D97-AF65-F5344CB8AC3E}">
        <p14:creationId xmlns:p14="http://schemas.microsoft.com/office/powerpoint/2010/main" val="3673550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5471F-53C5-A14A-8B67-70C26A203D68}"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0561B-251E-9B4D-AD02-74028DE244BB}" type="slidenum">
              <a:rPr lang="en-US" smtClean="0"/>
              <a:t>‹#›</a:t>
            </a:fld>
            <a:endParaRPr lang="en-US"/>
          </a:p>
        </p:txBody>
      </p:sp>
    </p:spTree>
    <p:extLst>
      <p:ext uri="{BB962C8B-B14F-4D97-AF65-F5344CB8AC3E}">
        <p14:creationId xmlns:p14="http://schemas.microsoft.com/office/powerpoint/2010/main" val="643747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5471F-53C5-A14A-8B67-70C26A203D68}"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0561B-251E-9B4D-AD02-74028DE244BB}" type="slidenum">
              <a:rPr lang="en-US" smtClean="0"/>
              <a:t>‹#›</a:t>
            </a:fld>
            <a:endParaRPr lang="en-US"/>
          </a:p>
        </p:txBody>
      </p:sp>
    </p:spTree>
    <p:extLst>
      <p:ext uri="{BB962C8B-B14F-4D97-AF65-F5344CB8AC3E}">
        <p14:creationId xmlns:p14="http://schemas.microsoft.com/office/powerpoint/2010/main" val="1934136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665471F-53C5-A14A-8B67-70C26A203D68}" type="datetimeFigureOut">
              <a:rPr lang="en-US" smtClean="0"/>
              <a:t>5/4/2017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310561B-251E-9B4D-AD02-74028DE244BB}" type="slidenum">
              <a:rPr lang="en-US" smtClean="0"/>
              <a:t>‹#›</a:t>
            </a:fld>
            <a:endParaRPr lang="en-US"/>
          </a:p>
        </p:txBody>
      </p:sp>
    </p:spTree>
    <p:extLst>
      <p:ext uri="{BB962C8B-B14F-4D97-AF65-F5344CB8AC3E}">
        <p14:creationId xmlns:p14="http://schemas.microsoft.com/office/powerpoint/2010/main" val="2224654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2333" y="1986522"/>
            <a:ext cx="7772400" cy="1102519"/>
          </a:xfrm>
        </p:spPr>
        <p:txBody>
          <a:bodyPr/>
          <a:lstStyle/>
          <a:p>
            <a:pPr algn="r"/>
            <a:r>
              <a:rPr lang="en-US" dirty="0" err="1" smtClean="0"/>
              <a:t>LifeSpan</a:t>
            </a:r>
            <a:r>
              <a:rPr lang="en-US" dirty="0" smtClean="0"/>
              <a:t> Project</a:t>
            </a:r>
            <a:endParaRPr lang="en-US" dirty="0"/>
          </a:p>
        </p:txBody>
      </p:sp>
      <p:sp>
        <p:nvSpPr>
          <p:cNvPr id="3" name="Title 1"/>
          <p:cNvSpPr txBox="1">
            <a:spLocks/>
          </p:cNvSpPr>
          <p:nvPr/>
        </p:nvSpPr>
        <p:spPr>
          <a:xfrm>
            <a:off x="992333" y="2934450"/>
            <a:ext cx="7772400" cy="434916"/>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dirty="0" smtClean="0">
                <a:solidFill>
                  <a:schemeClr val="bg1">
                    <a:lumMod val="50000"/>
                  </a:schemeClr>
                </a:solidFill>
                <a:latin typeface="+mn-lt"/>
              </a:rPr>
              <a:t>Strategies in detail</a:t>
            </a:r>
            <a:endParaRPr lang="en-US" sz="2400" dirty="0">
              <a:solidFill>
                <a:schemeClr val="bg1">
                  <a:lumMod val="50000"/>
                </a:schemeClr>
              </a:solidFill>
              <a:latin typeface="+mn-lt"/>
            </a:endParaRPr>
          </a:p>
        </p:txBody>
      </p:sp>
    </p:spTree>
    <p:extLst>
      <p:ext uri="{BB962C8B-B14F-4D97-AF65-F5344CB8AC3E}">
        <p14:creationId xmlns:p14="http://schemas.microsoft.com/office/powerpoint/2010/main" val="1605503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noAutofit/>
          </a:bodyPr>
          <a:lstStyle/>
          <a:p>
            <a:pPr algn="l"/>
            <a:r>
              <a:rPr lang="en-US" sz="4000" dirty="0" smtClean="0"/>
              <a:t>S4: Training frontline staff</a:t>
            </a:r>
            <a:endParaRPr lang="en-US" sz="4000" dirty="0"/>
          </a:p>
        </p:txBody>
      </p:sp>
      <p:graphicFrame>
        <p:nvGraphicFramePr>
          <p:cNvPr id="9" name="Table 8"/>
          <p:cNvGraphicFramePr>
            <a:graphicFrameLocks noGrp="1"/>
          </p:cNvGraphicFramePr>
          <p:nvPr>
            <p:extLst>
              <p:ext uri="{D42A27DB-BD31-4B8C-83A1-F6EECF244321}">
                <p14:modId xmlns:p14="http://schemas.microsoft.com/office/powerpoint/2010/main" val="503409552"/>
              </p:ext>
            </p:extLst>
          </p:nvPr>
        </p:nvGraphicFramePr>
        <p:xfrm>
          <a:off x="4734018" y="1275606"/>
          <a:ext cx="3594973" cy="2968403"/>
        </p:xfrm>
        <a:graphic>
          <a:graphicData uri="http://schemas.openxmlformats.org/drawingml/2006/table">
            <a:tbl>
              <a:tblPr firstRow="1" bandRow="1">
                <a:tableStyleId>{5C22544A-7EE6-4342-B048-85BDC9FD1C3A}</a:tableStyleId>
              </a:tblPr>
              <a:tblGrid>
                <a:gridCol w="3594973"/>
              </a:tblGrid>
              <a:tr h="325558">
                <a:tc>
                  <a:txBody>
                    <a:bodyPr/>
                    <a:lstStyle/>
                    <a:p>
                      <a:r>
                        <a:rPr lang="en-US" sz="1400" dirty="0" smtClean="0">
                          <a:solidFill>
                            <a:srgbClr val="81BC00"/>
                          </a:solidFill>
                        </a:rPr>
                        <a:t>Problem</a:t>
                      </a:r>
                      <a:endParaRPr lang="en-US" sz="1400" dirty="0">
                        <a:solidFill>
                          <a:srgbClr val="81BC00"/>
                        </a:solidFill>
                      </a:endParaRPr>
                    </a:p>
                  </a:txBody>
                  <a:tcPr marL="68580" marR="68580" marT="34290" marB="34290">
                    <a:lnB w="28575" cap="flat" cmpd="sng" algn="ctr">
                      <a:solidFill>
                        <a:schemeClr val="accent1"/>
                      </a:solidFill>
                      <a:prstDash val="solid"/>
                      <a:round/>
                      <a:headEnd type="none" w="med" len="med"/>
                      <a:tailEnd type="none" w="med" len="med"/>
                    </a:lnB>
                    <a:solidFill>
                      <a:schemeClr val="bg1"/>
                    </a:solidFill>
                  </a:tcPr>
                </a:tc>
              </a:tr>
              <a:tr h="2642845">
                <a:tc>
                  <a:txBody>
                    <a:bodyPr/>
                    <a:lstStyle/>
                    <a:p>
                      <a:pPr marL="171450" lvl="0" indent="-171450">
                        <a:spcAft>
                          <a:spcPts val="0"/>
                        </a:spcAft>
                        <a:buFont typeface="Arial" charset="0"/>
                        <a:buChar char="•"/>
                      </a:pPr>
                      <a:r>
                        <a:rPr lang="en-AU" sz="1400" dirty="0" smtClean="0">
                          <a:effectLst/>
                          <a:latin typeface="Arial" charset="0"/>
                          <a:ea typeface="Calibri" charset="0"/>
                          <a:cs typeface="Times New Roman" charset="0"/>
                        </a:rPr>
                        <a:t>Missed opportunities to identify and support people in crisis </a:t>
                      </a:r>
                    </a:p>
                    <a:p>
                      <a:pPr marL="628650" lvl="1" indent="-171450">
                        <a:spcAft>
                          <a:spcPts val="0"/>
                        </a:spcAft>
                        <a:buFont typeface="Arial" charset="0"/>
                        <a:buChar char="•"/>
                      </a:pPr>
                      <a:r>
                        <a:rPr lang="en-AU" sz="1400" dirty="0" smtClean="0">
                          <a:effectLst/>
                          <a:latin typeface="Arial" charset="0"/>
                          <a:ea typeface="Calibri" charset="0"/>
                          <a:cs typeface="Times New Roman" charset="0"/>
                        </a:rPr>
                        <a:t>Fear, stigma, lack skills</a:t>
                      </a:r>
                    </a:p>
                    <a:p>
                      <a:pPr marL="171450" lvl="0" indent="-171450">
                        <a:spcAft>
                          <a:spcPts val="0"/>
                        </a:spcAft>
                        <a:buFont typeface="Arial" charset="0"/>
                        <a:buChar char="•"/>
                      </a:pPr>
                      <a:r>
                        <a:rPr lang="en-AU" sz="1400" dirty="0" smtClean="0">
                          <a:effectLst/>
                          <a:latin typeface="Arial" charset="0"/>
                          <a:ea typeface="Calibri" charset="0"/>
                          <a:cs typeface="Times New Roman" charset="0"/>
                        </a:rPr>
                        <a:t>Existing training packages for frontline staff (police, paramedics) may need updating</a:t>
                      </a:r>
                    </a:p>
                    <a:p>
                      <a:pPr marL="171450" lvl="0" indent="-171450">
                        <a:spcAft>
                          <a:spcPts val="0"/>
                        </a:spcAft>
                        <a:buFont typeface="Arial" charset="0"/>
                        <a:buChar char="•"/>
                      </a:pPr>
                      <a:r>
                        <a:rPr lang="en-AU" sz="1400" dirty="0" smtClean="0">
                          <a:effectLst/>
                          <a:latin typeface="Arial" charset="0"/>
                          <a:ea typeface="Calibri" charset="0"/>
                          <a:cs typeface="Times New Roman" charset="0"/>
                        </a:rPr>
                        <a:t>Local referral pathways/resources often unknown</a:t>
                      </a:r>
                    </a:p>
                  </a:txBody>
                  <a:tcPr marL="51435" marR="51435" marT="0" marB="0">
                    <a:lnT w="28575" cap="flat" cmpd="sng" algn="ctr">
                      <a:solidFill>
                        <a:schemeClr val="accent1"/>
                      </a:solidFill>
                      <a:prstDash val="solid"/>
                      <a:round/>
                      <a:headEnd type="none" w="med" len="med"/>
                      <a:tailEnd type="none" w="med" len="med"/>
                    </a:lnT>
                    <a:noFill/>
                  </a:tcPr>
                </a:tc>
              </a:tr>
            </a:tbl>
          </a:graphicData>
        </a:graphic>
      </p:graphicFrame>
      <p:pic>
        <p:nvPicPr>
          <p:cNvPr id="10" name="Picture 2" descr="J:\All Staff\CommsWorkingFiles\LifeSpan\Graphics and Logos\images for presentations and collateral\Lifespan wheel with cocentric circles\Lifespan-wheel_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J:\All Staff\CommsWorkingFiles\LifeSpan\Graphics and Logos\images for presentations and collateral\Lifespan wheel with cocentric circles\Lifespan-wheel_4-and-5.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95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par>
                          <p:cTn id="8" fill="hold">
                            <p:stCondLst>
                              <p:cond delay="2000"/>
                            </p:stCondLst>
                            <p:childTnLst>
                              <p:par>
                                <p:cTn id="9" presetID="1" presetClass="exit" presetSubtype="0" fill="hold" nodeType="after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par>
                          <p:cTn id="11" fill="hold">
                            <p:stCondLst>
                              <p:cond delay="2000"/>
                            </p:stCondLst>
                            <p:childTnLst>
                              <p:par>
                                <p:cTn id="12" presetID="1" presetClass="entr" presetSubtype="0" fill="hold" nodeType="afterEffect">
                                  <p:stCondLst>
                                    <p:cond delay="50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noAutofit/>
          </a:bodyPr>
          <a:lstStyle/>
          <a:p>
            <a:pPr algn="l"/>
            <a:r>
              <a:rPr lang="en-US" sz="4000" dirty="0" smtClean="0"/>
              <a:t>S4: Training frontline staff</a:t>
            </a:r>
            <a:endParaRPr lang="en-US" sz="4000" dirty="0"/>
          </a:p>
        </p:txBody>
      </p:sp>
      <p:pic>
        <p:nvPicPr>
          <p:cNvPr id="10" name="Picture 2" descr="J:\All Staff\CommsWorkingFiles\LifeSpan\Graphics and Logos\images for presentations and collateral\Lifespan wheel with cocentric circles\Lifespan-wheel_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J:\All Staff\CommsWorkingFiles\LifeSpan\Graphics and Logos\images for presentations and collateral\Lifespan wheel with cocentric circles\Lifespan-wheel_4-and-5.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p:cNvGraphicFramePr>
            <a:graphicFrameLocks noGrp="1"/>
          </p:cNvGraphicFramePr>
          <p:nvPr>
            <p:extLst>
              <p:ext uri="{D42A27DB-BD31-4B8C-83A1-F6EECF244321}">
                <p14:modId xmlns:p14="http://schemas.microsoft.com/office/powerpoint/2010/main" val="714672047"/>
              </p:ext>
            </p:extLst>
          </p:nvPr>
        </p:nvGraphicFramePr>
        <p:xfrm>
          <a:off x="4680012" y="1356355"/>
          <a:ext cx="3753828" cy="3618402"/>
        </p:xfrm>
        <a:graphic>
          <a:graphicData uri="http://schemas.openxmlformats.org/drawingml/2006/table">
            <a:tbl>
              <a:tblPr firstRow="1" bandRow="1">
                <a:tableStyleId>{5C22544A-7EE6-4342-B048-85BDC9FD1C3A}</a:tableStyleId>
              </a:tblPr>
              <a:tblGrid>
                <a:gridCol w="3753828"/>
              </a:tblGrid>
              <a:tr h="295380">
                <a:tc>
                  <a:txBody>
                    <a:bodyPr/>
                    <a:lstStyle/>
                    <a:p>
                      <a:r>
                        <a:rPr lang="en-US" sz="1400" dirty="0" smtClean="0">
                          <a:solidFill>
                            <a:srgbClr val="81BC00"/>
                          </a:solidFill>
                        </a:rPr>
                        <a:t>Interventions</a:t>
                      </a:r>
                      <a:endParaRPr lang="en-US" sz="1400" dirty="0">
                        <a:solidFill>
                          <a:srgbClr val="81BC00"/>
                        </a:solidFill>
                      </a:endParaRPr>
                    </a:p>
                  </a:txBody>
                  <a:tcPr marL="68580" marR="68580" marT="34290" marB="34290">
                    <a:lnB w="28575" cap="flat" cmpd="sng" algn="ctr">
                      <a:solidFill>
                        <a:schemeClr val="accent1"/>
                      </a:solidFill>
                      <a:prstDash val="solid"/>
                      <a:round/>
                      <a:headEnd type="none" w="med" len="med"/>
                      <a:tailEnd type="none" w="med" len="med"/>
                    </a:lnB>
                    <a:noFill/>
                  </a:tcPr>
                </a:tc>
              </a:tr>
              <a:tr h="3323022">
                <a:tc>
                  <a:txBody>
                    <a:bodyPr/>
                    <a:lstStyle/>
                    <a:p>
                      <a:pPr marL="228600" lvl="0" indent="-228600">
                        <a:spcAft>
                          <a:spcPts val="0"/>
                        </a:spcAft>
                        <a:buFont typeface="+mj-lt"/>
                        <a:buAutoNum type="arabicPeriod"/>
                      </a:pPr>
                      <a:r>
                        <a:rPr lang="en-AU" sz="1400" dirty="0" smtClean="0">
                          <a:effectLst/>
                          <a:latin typeface="Arial" charset="0"/>
                          <a:ea typeface="Calibri" charset="0"/>
                          <a:cs typeface="Times New Roman" charset="0"/>
                        </a:rPr>
                        <a:t>Suicide Audit to facilitate data-informed, local gatekeeper strategy </a:t>
                      </a:r>
                    </a:p>
                    <a:p>
                      <a:pPr marL="228600" lvl="0" indent="-228600">
                        <a:spcAft>
                          <a:spcPts val="0"/>
                        </a:spcAft>
                        <a:buFont typeface="+mj-lt"/>
                        <a:buAutoNum type="arabicPeriod"/>
                      </a:pPr>
                      <a:r>
                        <a:rPr lang="en-AU" sz="1400" dirty="0" smtClean="0">
                          <a:effectLst/>
                          <a:latin typeface="Arial" charset="0"/>
                          <a:ea typeface="Calibri" charset="0"/>
                          <a:cs typeface="Times New Roman" charset="0"/>
                        </a:rPr>
                        <a:t>Deliver evidence-based gatekeeper training </a:t>
                      </a:r>
                    </a:p>
                    <a:p>
                      <a:pPr marL="742950" lvl="1" indent="-285750">
                        <a:spcAft>
                          <a:spcPts val="0"/>
                        </a:spcAft>
                        <a:buFont typeface="Arial" panose="020B0604020202020204" pitchFamily="34" charset="0"/>
                        <a:buChar char="•"/>
                      </a:pPr>
                      <a:r>
                        <a:rPr lang="en-AU" sz="1400" dirty="0" smtClean="0">
                          <a:effectLst/>
                          <a:latin typeface="Arial" charset="0"/>
                          <a:ea typeface="Calibri" charset="0"/>
                          <a:cs typeface="Times New Roman" charset="0"/>
                        </a:rPr>
                        <a:t>Plus ongoing activity to help with skills maintenance</a:t>
                      </a:r>
                    </a:p>
                    <a:p>
                      <a:pPr marL="742950" lvl="1" indent="-285750">
                        <a:spcAft>
                          <a:spcPts val="0"/>
                        </a:spcAft>
                        <a:buFont typeface="Arial" panose="020B0604020202020204" pitchFamily="34" charset="0"/>
                        <a:buChar char="•"/>
                      </a:pPr>
                      <a:r>
                        <a:rPr lang="en-AU" sz="1400" dirty="0" smtClean="0">
                          <a:effectLst/>
                          <a:latin typeface="Arial" charset="0"/>
                          <a:ea typeface="Calibri" charset="0"/>
                          <a:cs typeface="Times New Roman" charset="0"/>
                        </a:rPr>
                        <a:t>Subsided to aid adoption</a:t>
                      </a:r>
                    </a:p>
                    <a:p>
                      <a:pPr marL="742950" lvl="1" indent="-285750">
                        <a:spcAft>
                          <a:spcPts val="0"/>
                        </a:spcAft>
                        <a:buFont typeface="Arial" panose="020B0604020202020204" pitchFamily="34" charset="0"/>
                        <a:buChar char="•"/>
                      </a:pPr>
                      <a:r>
                        <a:rPr lang="en-AU" sz="1400" dirty="0" smtClean="0">
                          <a:effectLst/>
                          <a:latin typeface="Arial" charset="0"/>
                          <a:ea typeface="Calibri" charset="0"/>
                          <a:cs typeface="Times New Roman" charset="0"/>
                        </a:rPr>
                        <a:t>Equip </a:t>
                      </a:r>
                      <a:r>
                        <a:rPr lang="en-AU" sz="1400" dirty="0" err="1" smtClean="0">
                          <a:effectLst/>
                          <a:latin typeface="Arial" charset="0"/>
                          <a:ea typeface="Calibri" charset="0"/>
                          <a:cs typeface="Times New Roman" charset="0"/>
                        </a:rPr>
                        <a:t>GK</a:t>
                      </a:r>
                      <a:r>
                        <a:rPr lang="en-AU" sz="1400" dirty="0" smtClean="0">
                          <a:effectLst/>
                          <a:latin typeface="Arial" charset="0"/>
                          <a:ea typeface="Calibri" charset="0"/>
                          <a:cs typeface="Times New Roman" charset="0"/>
                        </a:rPr>
                        <a:t> with local referrals &amp; resources </a:t>
                      </a:r>
                    </a:p>
                    <a:p>
                      <a:pPr marL="228600" lvl="0" indent="-228600">
                        <a:spcAft>
                          <a:spcPts val="0"/>
                        </a:spcAft>
                        <a:buFont typeface="+mj-lt"/>
                        <a:buAutoNum type="arabicPeriod"/>
                      </a:pPr>
                      <a:r>
                        <a:rPr lang="en-AU" sz="1400" dirty="0" smtClean="0">
                          <a:effectLst/>
                          <a:latin typeface="Arial" charset="0"/>
                          <a:ea typeface="Calibri" charset="0"/>
                          <a:cs typeface="Times New Roman" charset="0"/>
                        </a:rPr>
                        <a:t>Develop &amp; drive workforce competencies </a:t>
                      </a:r>
                    </a:p>
                    <a:p>
                      <a:pPr marL="742950" lvl="1" indent="-285750">
                        <a:spcAft>
                          <a:spcPts val="0"/>
                        </a:spcAft>
                        <a:buFont typeface="Arial" panose="020B0604020202020204" pitchFamily="34" charset="0"/>
                        <a:buChar char="•"/>
                      </a:pPr>
                      <a:r>
                        <a:rPr lang="en-AU" sz="1400" dirty="0" smtClean="0">
                          <a:effectLst/>
                          <a:latin typeface="Arial" charset="0"/>
                          <a:ea typeface="Calibri" charset="0"/>
                          <a:cs typeface="Times New Roman" charset="0"/>
                        </a:rPr>
                        <a:t>Aim to embed training in roles/jobs</a:t>
                      </a:r>
                    </a:p>
                    <a:p>
                      <a:pPr marL="742950" lvl="1" indent="-285750">
                        <a:spcAft>
                          <a:spcPts val="0"/>
                        </a:spcAft>
                        <a:buFont typeface="Arial" panose="020B0604020202020204" pitchFamily="34" charset="0"/>
                        <a:buChar char="•"/>
                      </a:pPr>
                      <a:r>
                        <a:rPr lang="en-AU" sz="1400" dirty="0" smtClean="0">
                          <a:effectLst/>
                          <a:latin typeface="Arial" charset="0"/>
                          <a:ea typeface="Calibri" charset="0"/>
                          <a:cs typeface="Times New Roman" charset="0"/>
                        </a:rPr>
                        <a:t>Match training with required competencies</a:t>
                      </a:r>
                    </a:p>
                  </a:txBody>
                  <a:tcPr marL="51435" marR="51435" marT="0" marB="0">
                    <a:lnT w="28575" cap="flat" cmpd="sng" algn="ctr">
                      <a:solidFill>
                        <a:schemeClr val="accent1"/>
                      </a:solidFill>
                      <a:prstDash val="solid"/>
                      <a:round/>
                      <a:headEnd type="none" w="med" len="med"/>
                      <a:tailEnd type="none" w="med" len="med"/>
                    </a:lnT>
                    <a:noFill/>
                  </a:tcPr>
                </a:tc>
              </a:tr>
            </a:tbl>
          </a:graphicData>
        </a:graphic>
      </p:graphicFrame>
    </p:spTree>
    <p:extLst>
      <p:ext uri="{BB962C8B-B14F-4D97-AF65-F5344CB8AC3E}">
        <p14:creationId xmlns:p14="http://schemas.microsoft.com/office/powerpoint/2010/main" val="190776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par>
                          <p:cTn id="8" fill="hold">
                            <p:stCondLst>
                              <p:cond delay="2000"/>
                            </p:stCondLst>
                            <p:childTnLst>
                              <p:par>
                                <p:cTn id="9" presetID="1" presetClass="exit" presetSubtype="0" fill="hold" nodeType="after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noAutofit/>
          </a:bodyPr>
          <a:lstStyle/>
          <a:p>
            <a:pPr algn="l"/>
            <a:r>
              <a:rPr lang="en-US" sz="3200" dirty="0" smtClean="0"/>
              <a:t>WG2 – Community interventions</a:t>
            </a:r>
            <a:endParaRPr lang="en-US" sz="3200" dirty="0"/>
          </a:p>
        </p:txBody>
      </p:sp>
      <p:pic>
        <p:nvPicPr>
          <p:cNvPr id="4" name="Picture 8" descr="J:\All Staff\CommsWorkingFiles\LifeSpan\Graphics and Logos\images for presentations and collateral\Lifespan wheel with cocentric circles\Lifespan-wheel_cocentric-circles-01.png"/>
          <p:cNvPicPr>
            <a:picLocks noChangeAspect="1" noChangeArrowheads="1"/>
          </p:cNvPicPr>
          <p:nvPr/>
        </p:nvPicPr>
        <p:blipFill rotWithShape="1">
          <a:blip r:embed="rId3">
            <a:extLst>
              <a:ext uri="{28A0092B-C50C-407E-A947-70E740481C1C}">
                <a14:useLocalDpi xmlns:a14="http://schemas.microsoft.com/office/drawing/2010/main"/>
              </a:ext>
            </a:extLst>
          </a:blip>
          <a:srcRect l="23521" t="14782" r="23593" b="14702"/>
          <a:stretch/>
        </p:blipFill>
        <p:spPr bwMode="auto">
          <a:xfrm>
            <a:off x="2474844" y="1138029"/>
            <a:ext cx="3826565" cy="382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42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noAutofit/>
          </a:bodyPr>
          <a:lstStyle/>
          <a:p>
            <a:pPr algn="l"/>
            <a:r>
              <a:rPr lang="en-US" sz="4000" dirty="0" smtClean="0"/>
              <a:t>S4: Training frontline staff</a:t>
            </a:r>
            <a:endParaRPr lang="en-US" sz="4000" dirty="0"/>
          </a:p>
        </p:txBody>
      </p:sp>
      <p:graphicFrame>
        <p:nvGraphicFramePr>
          <p:cNvPr id="9" name="Table 8"/>
          <p:cNvGraphicFramePr>
            <a:graphicFrameLocks noGrp="1"/>
          </p:cNvGraphicFramePr>
          <p:nvPr>
            <p:extLst/>
          </p:nvPr>
        </p:nvGraphicFramePr>
        <p:xfrm>
          <a:off x="4734018" y="1275606"/>
          <a:ext cx="3594973" cy="2968403"/>
        </p:xfrm>
        <a:graphic>
          <a:graphicData uri="http://schemas.openxmlformats.org/drawingml/2006/table">
            <a:tbl>
              <a:tblPr firstRow="1" bandRow="1">
                <a:tableStyleId>{5C22544A-7EE6-4342-B048-85BDC9FD1C3A}</a:tableStyleId>
              </a:tblPr>
              <a:tblGrid>
                <a:gridCol w="3594973"/>
              </a:tblGrid>
              <a:tr h="325558">
                <a:tc>
                  <a:txBody>
                    <a:bodyPr/>
                    <a:lstStyle/>
                    <a:p>
                      <a:r>
                        <a:rPr lang="en-US" sz="1400" dirty="0" smtClean="0">
                          <a:solidFill>
                            <a:srgbClr val="81BC00"/>
                          </a:solidFill>
                        </a:rPr>
                        <a:t>Problem</a:t>
                      </a:r>
                      <a:endParaRPr lang="en-US" sz="1400" dirty="0">
                        <a:solidFill>
                          <a:srgbClr val="81BC00"/>
                        </a:solidFill>
                      </a:endParaRPr>
                    </a:p>
                  </a:txBody>
                  <a:tcPr marL="68580" marR="68580" marT="34290" marB="34290">
                    <a:lnB w="28575" cap="flat" cmpd="sng" algn="ctr">
                      <a:solidFill>
                        <a:schemeClr val="accent1"/>
                      </a:solidFill>
                      <a:prstDash val="solid"/>
                      <a:round/>
                      <a:headEnd type="none" w="med" len="med"/>
                      <a:tailEnd type="none" w="med" len="med"/>
                    </a:lnB>
                    <a:solidFill>
                      <a:schemeClr val="bg1"/>
                    </a:solidFill>
                  </a:tcPr>
                </a:tc>
              </a:tr>
              <a:tr h="2642845">
                <a:tc>
                  <a:txBody>
                    <a:bodyPr/>
                    <a:lstStyle/>
                    <a:p>
                      <a:pPr marL="171450" lvl="0" indent="-171450">
                        <a:spcAft>
                          <a:spcPts val="0"/>
                        </a:spcAft>
                        <a:buFont typeface="Arial" charset="0"/>
                        <a:buChar char="•"/>
                      </a:pPr>
                      <a:r>
                        <a:rPr lang="en-AU" sz="1400" dirty="0" smtClean="0">
                          <a:effectLst/>
                          <a:latin typeface="Arial" charset="0"/>
                          <a:ea typeface="Calibri" charset="0"/>
                          <a:cs typeface="Times New Roman" charset="0"/>
                        </a:rPr>
                        <a:t>Missed opportunities to identify and support people in crisis </a:t>
                      </a:r>
                    </a:p>
                    <a:p>
                      <a:pPr marL="628650" lvl="1" indent="-171450">
                        <a:spcAft>
                          <a:spcPts val="0"/>
                        </a:spcAft>
                        <a:buFont typeface="Arial" charset="0"/>
                        <a:buChar char="•"/>
                      </a:pPr>
                      <a:r>
                        <a:rPr lang="en-AU" sz="1400" dirty="0" smtClean="0">
                          <a:effectLst/>
                          <a:latin typeface="Arial" charset="0"/>
                          <a:ea typeface="Calibri" charset="0"/>
                          <a:cs typeface="Times New Roman" charset="0"/>
                        </a:rPr>
                        <a:t>Fear, stigma, lack skills</a:t>
                      </a:r>
                    </a:p>
                    <a:p>
                      <a:pPr marL="171450" lvl="0" indent="-171450">
                        <a:spcAft>
                          <a:spcPts val="0"/>
                        </a:spcAft>
                        <a:buFont typeface="Arial" charset="0"/>
                        <a:buChar char="•"/>
                      </a:pPr>
                      <a:r>
                        <a:rPr lang="en-AU" sz="1400" dirty="0" smtClean="0">
                          <a:effectLst/>
                          <a:latin typeface="Arial" charset="0"/>
                          <a:ea typeface="Calibri" charset="0"/>
                          <a:cs typeface="Times New Roman" charset="0"/>
                        </a:rPr>
                        <a:t>Existing training packages for frontline staff (police, paramedics) may need updating</a:t>
                      </a:r>
                    </a:p>
                    <a:p>
                      <a:pPr marL="171450" lvl="0" indent="-171450">
                        <a:spcAft>
                          <a:spcPts val="0"/>
                        </a:spcAft>
                        <a:buFont typeface="Arial" charset="0"/>
                        <a:buChar char="•"/>
                      </a:pPr>
                      <a:r>
                        <a:rPr lang="en-AU" sz="1400" dirty="0" smtClean="0">
                          <a:effectLst/>
                          <a:latin typeface="Arial" charset="0"/>
                          <a:ea typeface="Calibri" charset="0"/>
                          <a:cs typeface="Times New Roman" charset="0"/>
                        </a:rPr>
                        <a:t>Local referral pathways/resources often unknown</a:t>
                      </a:r>
                    </a:p>
                  </a:txBody>
                  <a:tcPr marL="51435" marR="51435" marT="0" marB="0">
                    <a:lnT w="28575" cap="flat" cmpd="sng" algn="ctr">
                      <a:solidFill>
                        <a:schemeClr val="accent1"/>
                      </a:solidFill>
                      <a:prstDash val="solid"/>
                      <a:round/>
                      <a:headEnd type="none" w="med" len="med"/>
                      <a:tailEnd type="none" w="med" len="med"/>
                    </a:lnT>
                    <a:noFill/>
                  </a:tcPr>
                </a:tc>
              </a:tr>
            </a:tbl>
          </a:graphicData>
        </a:graphic>
      </p:graphicFrame>
      <p:pic>
        <p:nvPicPr>
          <p:cNvPr id="10" name="Picture 2" descr="J:\All Staff\CommsWorkingFiles\LifeSpan\Graphics and Logos\images for presentations and collateral\Lifespan wheel with cocentric circles\Lifespan-wheel_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J:\All Staff\CommsWorkingFiles\LifeSpan\Graphics and Logos\images for presentations and collateral\Lifespan wheel with cocentric circles\Lifespan-wheel_4-and-5.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01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par>
                          <p:cTn id="8" fill="hold">
                            <p:stCondLst>
                              <p:cond delay="2000"/>
                            </p:stCondLst>
                            <p:childTnLst>
                              <p:par>
                                <p:cTn id="9" presetID="1" presetClass="exit" presetSubtype="0" fill="hold" nodeType="after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par>
                          <p:cTn id="11" fill="hold">
                            <p:stCondLst>
                              <p:cond delay="2000"/>
                            </p:stCondLst>
                            <p:childTnLst>
                              <p:par>
                                <p:cTn id="12" presetID="1" presetClass="entr" presetSubtype="0" fill="hold" nodeType="afterEffect">
                                  <p:stCondLst>
                                    <p:cond delay="50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noAutofit/>
          </a:bodyPr>
          <a:lstStyle/>
          <a:p>
            <a:pPr algn="l"/>
            <a:r>
              <a:rPr lang="en-US" sz="4000" dirty="0" smtClean="0"/>
              <a:t>S4: Training frontline staff</a:t>
            </a:r>
            <a:endParaRPr lang="en-US" sz="4000" dirty="0"/>
          </a:p>
        </p:txBody>
      </p:sp>
      <p:pic>
        <p:nvPicPr>
          <p:cNvPr id="10" name="Picture 2" descr="J:\All Staff\CommsWorkingFiles\LifeSpan\Graphics and Logos\images for presentations and collateral\Lifespan wheel with cocentric circles\Lifespan-wheel_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J:\All Staff\CommsWorkingFiles\LifeSpan\Graphics and Logos\images for presentations and collateral\Lifespan wheel with cocentric circles\Lifespan-wheel_4-and-5.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p:cNvGraphicFramePr>
            <a:graphicFrameLocks noGrp="1"/>
          </p:cNvGraphicFramePr>
          <p:nvPr>
            <p:extLst/>
          </p:nvPr>
        </p:nvGraphicFramePr>
        <p:xfrm>
          <a:off x="4680012" y="1356355"/>
          <a:ext cx="3753828" cy="3618402"/>
        </p:xfrm>
        <a:graphic>
          <a:graphicData uri="http://schemas.openxmlformats.org/drawingml/2006/table">
            <a:tbl>
              <a:tblPr firstRow="1" bandRow="1">
                <a:tableStyleId>{5C22544A-7EE6-4342-B048-85BDC9FD1C3A}</a:tableStyleId>
              </a:tblPr>
              <a:tblGrid>
                <a:gridCol w="3753828"/>
              </a:tblGrid>
              <a:tr h="295380">
                <a:tc>
                  <a:txBody>
                    <a:bodyPr/>
                    <a:lstStyle/>
                    <a:p>
                      <a:r>
                        <a:rPr lang="en-US" sz="1400" dirty="0" smtClean="0">
                          <a:solidFill>
                            <a:srgbClr val="81BC00"/>
                          </a:solidFill>
                        </a:rPr>
                        <a:t>Interventions</a:t>
                      </a:r>
                      <a:endParaRPr lang="en-US" sz="1400" dirty="0">
                        <a:solidFill>
                          <a:srgbClr val="81BC00"/>
                        </a:solidFill>
                      </a:endParaRPr>
                    </a:p>
                  </a:txBody>
                  <a:tcPr marL="68580" marR="68580" marT="34290" marB="34290">
                    <a:lnB w="28575" cap="flat" cmpd="sng" algn="ctr">
                      <a:solidFill>
                        <a:schemeClr val="accent1"/>
                      </a:solidFill>
                      <a:prstDash val="solid"/>
                      <a:round/>
                      <a:headEnd type="none" w="med" len="med"/>
                      <a:tailEnd type="none" w="med" len="med"/>
                    </a:lnB>
                    <a:noFill/>
                  </a:tcPr>
                </a:tc>
              </a:tr>
              <a:tr h="3323022">
                <a:tc>
                  <a:txBody>
                    <a:bodyPr/>
                    <a:lstStyle/>
                    <a:p>
                      <a:pPr marL="228600" lvl="0" indent="-228600">
                        <a:spcAft>
                          <a:spcPts val="0"/>
                        </a:spcAft>
                        <a:buFont typeface="+mj-lt"/>
                        <a:buAutoNum type="arabicPeriod"/>
                      </a:pPr>
                      <a:r>
                        <a:rPr lang="en-AU" sz="1400" dirty="0" smtClean="0">
                          <a:effectLst/>
                          <a:latin typeface="Arial" charset="0"/>
                          <a:ea typeface="Calibri" charset="0"/>
                          <a:cs typeface="Times New Roman" charset="0"/>
                        </a:rPr>
                        <a:t>Suicide Audit to facilitate data-informed, local gatekeeper strategy </a:t>
                      </a:r>
                    </a:p>
                    <a:p>
                      <a:pPr marL="228600" lvl="0" indent="-228600">
                        <a:spcAft>
                          <a:spcPts val="0"/>
                        </a:spcAft>
                        <a:buFont typeface="+mj-lt"/>
                        <a:buAutoNum type="arabicPeriod"/>
                      </a:pPr>
                      <a:r>
                        <a:rPr lang="en-AU" sz="1400" dirty="0" smtClean="0">
                          <a:effectLst/>
                          <a:latin typeface="Arial" charset="0"/>
                          <a:ea typeface="Calibri" charset="0"/>
                          <a:cs typeface="Times New Roman" charset="0"/>
                        </a:rPr>
                        <a:t>Deliver evidence-based gatekeeper training </a:t>
                      </a:r>
                    </a:p>
                    <a:p>
                      <a:pPr marL="742950" lvl="1" indent="-285750">
                        <a:spcAft>
                          <a:spcPts val="0"/>
                        </a:spcAft>
                        <a:buFont typeface="Arial" panose="020B0604020202020204" pitchFamily="34" charset="0"/>
                        <a:buChar char="•"/>
                      </a:pPr>
                      <a:r>
                        <a:rPr lang="en-AU" sz="1400" dirty="0" smtClean="0">
                          <a:effectLst/>
                          <a:latin typeface="Arial" charset="0"/>
                          <a:ea typeface="Calibri" charset="0"/>
                          <a:cs typeface="Times New Roman" charset="0"/>
                        </a:rPr>
                        <a:t>Plus ongoing activity to help with skills maintenance</a:t>
                      </a:r>
                    </a:p>
                    <a:p>
                      <a:pPr marL="742950" lvl="1" indent="-285750">
                        <a:spcAft>
                          <a:spcPts val="0"/>
                        </a:spcAft>
                        <a:buFont typeface="Arial" panose="020B0604020202020204" pitchFamily="34" charset="0"/>
                        <a:buChar char="•"/>
                      </a:pPr>
                      <a:r>
                        <a:rPr lang="en-AU" sz="1400" dirty="0" smtClean="0">
                          <a:effectLst/>
                          <a:latin typeface="Arial" charset="0"/>
                          <a:ea typeface="Calibri" charset="0"/>
                          <a:cs typeface="Times New Roman" charset="0"/>
                        </a:rPr>
                        <a:t>Subsided to aid adoption</a:t>
                      </a:r>
                    </a:p>
                    <a:p>
                      <a:pPr marL="742950" lvl="1" indent="-285750">
                        <a:spcAft>
                          <a:spcPts val="0"/>
                        </a:spcAft>
                        <a:buFont typeface="Arial" panose="020B0604020202020204" pitchFamily="34" charset="0"/>
                        <a:buChar char="•"/>
                      </a:pPr>
                      <a:r>
                        <a:rPr lang="en-AU" sz="1400" dirty="0" smtClean="0">
                          <a:effectLst/>
                          <a:latin typeface="Arial" charset="0"/>
                          <a:ea typeface="Calibri" charset="0"/>
                          <a:cs typeface="Times New Roman" charset="0"/>
                        </a:rPr>
                        <a:t>Equip </a:t>
                      </a:r>
                      <a:r>
                        <a:rPr lang="en-AU" sz="1400" dirty="0" err="1" smtClean="0">
                          <a:effectLst/>
                          <a:latin typeface="Arial" charset="0"/>
                          <a:ea typeface="Calibri" charset="0"/>
                          <a:cs typeface="Times New Roman" charset="0"/>
                        </a:rPr>
                        <a:t>GK</a:t>
                      </a:r>
                      <a:r>
                        <a:rPr lang="en-AU" sz="1400" dirty="0" smtClean="0">
                          <a:effectLst/>
                          <a:latin typeface="Arial" charset="0"/>
                          <a:ea typeface="Calibri" charset="0"/>
                          <a:cs typeface="Times New Roman" charset="0"/>
                        </a:rPr>
                        <a:t> with local referrals &amp; resources </a:t>
                      </a:r>
                    </a:p>
                    <a:p>
                      <a:pPr marL="228600" lvl="0" indent="-228600">
                        <a:spcAft>
                          <a:spcPts val="0"/>
                        </a:spcAft>
                        <a:buFont typeface="+mj-lt"/>
                        <a:buAutoNum type="arabicPeriod"/>
                      </a:pPr>
                      <a:r>
                        <a:rPr lang="en-AU" sz="1400" dirty="0" smtClean="0">
                          <a:effectLst/>
                          <a:latin typeface="Arial" charset="0"/>
                          <a:ea typeface="Calibri" charset="0"/>
                          <a:cs typeface="Times New Roman" charset="0"/>
                        </a:rPr>
                        <a:t>Develop &amp; drive workforce competencies </a:t>
                      </a:r>
                    </a:p>
                    <a:p>
                      <a:pPr marL="742950" lvl="1" indent="-285750">
                        <a:spcAft>
                          <a:spcPts val="0"/>
                        </a:spcAft>
                        <a:buFont typeface="Arial" panose="020B0604020202020204" pitchFamily="34" charset="0"/>
                        <a:buChar char="•"/>
                      </a:pPr>
                      <a:r>
                        <a:rPr lang="en-AU" sz="1400" dirty="0" smtClean="0">
                          <a:effectLst/>
                          <a:latin typeface="Arial" charset="0"/>
                          <a:ea typeface="Calibri" charset="0"/>
                          <a:cs typeface="Times New Roman" charset="0"/>
                        </a:rPr>
                        <a:t>Aim to embed training in roles/jobs</a:t>
                      </a:r>
                    </a:p>
                    <a:p>
                      <a:pPr marL="742950" lvl="1" indent="-285750">
                        <a:spcAft>
                          <a:spcPts val="0"/>
                        </a:spcAft>
                        <a:buFont typeface="Arial" panose="020B0604020202020204" pitchFamily="34" charset="0"/>
                        <a:buChar char="•"/>
                      </a:pPr>
                      <a:r>
                        <a:rPr lang="en-AU" sz="1400" dirty="0" smtClean="0">
                          <a:effectLst/>
                          <a:latin typeface="Arial" charset="0"/>
                          <a:ea typeface="Calibri" charset="0"/>
                          <a:cs typeface="Times New Roman" charset="0"/>
                        </a:rPr>
                        <a:t>Match training with required competencies</a:t>
                      </a:r>
                    </a:p>
                  </a:txBody>
                  <a:tcPr marL="51435" marR="51435" marT="0" marB="0">
                    <a:lnT w="28575" cap="flat" cmpd="sng" algn="ctr">
                      <a:solidFill>
                        <a:schemeClr val="accent1"/>
                      </a:solidFill>
                      <a:prstDash val="solid"/>
                      <a:round/>
                      <a:headEnd type="none" w="med" len="med"/>
                      <a:tailEnd type="none" w="med" len="med"/>
                    </a:lnT>
                    <a:noFill/>
                  </a:tcPr>
                </a:tc>
              </a:tr>
            </a:tbl>
          </a:graphicData>
        </a:graphic>
      </p:graphicFrame>
    </p:spTree>
    <p:extLst>
      <p:ext uri="{BB962C8B-B14F-4D97-AF65-F5344CB8AC3E}">
        <p14:creationId xmlns:p14="http://schemas.microsoft.com/office/powerpoint/2010/main" val="81639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par>
                          <p:cTn id="8" fill="hold">
                            <p:stCondLst>
                              <p:cond delay="2000"/>
                            </p:stCondLst>
                            <p:childTnLst>
                              <p:par>
                                <p:cTn id="9" presetID="1" presetClass="exit" presetSubtype="0" fill="hold" nodeType="after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noAutofit/>
          </a:bodyPr>
          <a:lstStyle/>
          <a:p>
            <a:pPr algn="l"/>
            <a:r>
              <a:rPr lang="en-US" sz="4000" dirty="0" smtClean="0"/>
              <a:t>S7: Community campaigns</a:t>
            </a:r>
            <a:endParaRPr lang="en-US" sz="4000" dirty="0"/>
          </a:p>
        </p:txBody>
      </p:sp>
      <p:graphicFrame>
        <p:nvGraphicFramePr>
          <p:cNvPr id="9" name="Table 8"/>
          <p:cNvGraphicFramePr>
            <a:graphicFrameLocks noGrp="1"/>
          </p:cNvGraphicFramePr>
          <p:nvPr>
            <p:extLst/>
          </p:nvPr>
        </p:nvGraphicFramePr>
        <p:xfrm>
          <a:off x="4734018" y="1275606"/>
          <a:ext cx="2926093" cy="2570697"/>
        </p:xfrm>
        <a:graphic>
          <a:graphicData uri="http://schemas.openxmlformats.org/drawingml/2006/table">
            <a:tbl>
              <a:tblPr firstRow="1" bandRow="1">
                <a:tableStyleId>{5C22544A-7EE6-4342-B048-85BDC9FD1C3A}</a:tableStyleId>
              </a:tblPr>
              <a:tblGrid>
                <a:gridCol w="2926093"/>
              </a:tblGrid>
              <a:tr h="274320">
                <a:tc>
                  <a:txBody>
                    <a:bodyPr/>
                    <a:lstStyle/>
                    <a:p>
                      <a:r>
                        <a:rPr lang="en-US" sz="1400" dirty="0" smtClean="0">
                          <a:solidFill>
                            <a:srgbClr val="81BC00"/>
                          </a:solidFill>
                        </a:rPr>
                        <a:t>Problem</a:t>
                      </a:r>
                      <a:endParaRPr lang="en-US" sz="1400" dirty="0">
                        <a:solidFill>
                          <a:srgbClr val="81BC00"/>
                        </a:solidFill>
                      </a:endParaRPr>
                    </a:p>
                  </a:txBody>
                  <a:tcPr marL="68580" marR="68580" marT="34290" marB="34290">
                    <a:lnB w="28575" cap="flat" cmpd="sng" algn="ctr">
                      <a:solidFill>
                        <a:schemeClr val="accent1"/>
                      </a:solidFill>
                      <a:prstDash val="solid"/>
                      <a:round/>
                      <a:headEnd type="none" w="med" len="med"/>
                      <a:tailEnd type="none" w="med" len="med"/>
                    </a:lnB>
                    <a:solidFill>
                      <a:schemeClr val="bg1"/>
                    </a:solidFill>
                  </a:tcPr>
                </a:tc>
              </a:tr>
              <a:tr h="2288757">
                <a:tc>
                  <a:txBody>
                    <a:bodyPr/>
                    <a:lstStyle/>
                    <a:p>
                      <a:pPr marL="171450" lvl="0" indent="-171450">
                        <a:spcAft>
                          <a:spcPts val="0"/>
                        </a:spcAft>
                        <a:buFont typeface="Arial" charset="0"/>
                        <a:buChar char="•"/>
                      </a:pPr>
                      <a:r>
                        <a:rPr lang="en-AU" sz="1400" dirty="0" smtClean="0">
                          <a:effectLst/>
                          <a:latin typeface="Arial" charset="0"/>
                          <a:ea typeface="Calibri" charset="0"/>
                          <a:cs typeface="Times New Roman" charset="0"/>
                        </a:rPr>
                        <a:t>High stigma &amp; poor literacy barriers to giving &amp; getting help</a:t>
                      </a:r>
                    </a:p>
                    <a:p>
                      <a:pPr marL="171450" lvl="0" indent="-171450">
                        <a:spcAft>
                          <a:spcPts val="0"/>
                        </a:spcAft>
                        <a:buFont typeface="Arial" charset="0"/>
                        <a:buChar char="•"/>
                      </a:pPr>
                      <a:r>
                        <a:rPr lang="en-AU" sz="1400" dirty="0" smtClean="0">
                          <a:effectLst/>
                          <a:latin typeface="Arial" charset="0"/>
                          <a:ea typeface="Calibri" charset="0"/>
                          <a:cs typeface="Times New Roman" charset="0"/>
                        </a:rPr>
                        <a:t>Limited promotion/awareness of local help resources </a:t>
                      </a:r>
                    </a:p>
                    <a:p>
                      <a:pPr marL="171450" lvl="0" indent="-171450">
                        <a:spcAft>
                          <a:spcPts val="0"/>
                        </a:spcAft>
                        <a:buFont typeface="Arial" charset="0"/>
                        <a:buChar char="•"/>
                      </a:pPr>
                      <a:r>
                        <a:rPr lang="en-AU" sz="1400" dirty="0" smtClean="0">
                          <a:effectLst/>
                          <a:latin typeface="Arial" charset="0"/>
                          <a:ea typeface="Calibri" charset="0"/>
                          <a:cs typeface="Times New Roman" charset="0"/>
                        </a:rPr>
                        <a:t>Communities only hearing ‘bad news’</a:t>
                      </a:r>
                    </a:p>
                    <a:p>
                      <a:pPr marL="171450" lvl="0" indent="-171450">
                        <a:spcAft>
                          <a:spcPts val="0"/>
                        </a:spcAft>
                        <a:buFont typeface="Arial" charset="0"/>
                        <a:buChar char="•"/>
                      </a:pPr>
                      <a:r>
                        <a:rPr lang="en-AU" sz="1400" dirty="0" smtClean="0">
                          <a:effectLst/>
                          <a:latin typeface="Arial" charset="0"/>
                          <a:ea typeface="Calibri" charset="0"/>
                          <a:cs typeface="Times New Roman" charset="0"/>
                        </a:rPr>
                        <a:t>Not harnessing local energy to get involved</a:t>
                      </a:r>
                    </a:p>
                  </a:txBody>
                  <a:tcPr marL="51435" marR="51435" marT="0" marB="0">
                    <a:lnT w="28575" cap="flat" cmpd="sng" algn="ctr">
                      <a:solidFill>
                        <a:schemeClr val="accent1"/>
                      </a:solidFill>
                      <a:prstDash val="solid"/>
                      <a:round/>
                      <a:headEnd type="none" w="med" len="med"/>
                      <a:tailEnd type="none" w="med" len="med"/>
                    </a:lnT>
                    <a:noFill/>
                  </a:tcPr>
                </a:tc>
              </a:tr>
            </a:tbl>
          </a:graphicData>
        </a:graphic>
      </p:graphicFrame>
      <p:pic>
        <p:nvPicPr>
          <p:cNvPr id="10" name="Picture 2" descr="J:\All Staff\CommsWorkingFiles\LifeSpan\Graphics and Logos\images for presentations and collateral\Lifespan wheel with cocentric circles\Lifespan-wheel_6.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J:\All Staff\CommsWorkingFiles\LifeSpan\Graphics and Logos\images for presentations and collateral\Lifespan wheel with cocentric circles\Lifespan-wheel_7.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57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par>
                          <p:cTn id="8" fill="hold">
                            <p:stCondLst>
                              <p:cond delay="2000"/>
                            </p:stCondLst>
                            <p:childTnLst>
                              <p:par>
                                <p:cTn id="9" presetID="1" presetClass="exit" presetSubtype="0" fill="hold" nodeType="after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par>
                          <p:cTn id="11" fill="hold">
                            <p:stCondLst>
                              <p:cond delay="2000"/>
                            </p:stCondLst>
                            <p:childTnLst>
                              <p:par>
                                <p:cTn id="12" presetID="1" presetClass="entr" presetSubtype="0" fill="hold" nodeType="afterEffect">
                                  <p:stCondLst>
                                    <p:cond delay="50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noAutofit/>
          </a:bodyPr>
          <a:lstStyle/>
          <a:p>
            <a:pPr algn="l"/>
            <a:r>
              <a:rPr lang="en-US" sz="4000" dirty="0" smtClean="0"/>
              <a:t>S7: Community campaigns</a:t>
            </a:r>
            <a:endParaRPr lang="en-US" sz="4000" dirty="0"/>
          </a:p>
        </p:txBody>
      </p:sp>
      <p:pic>
        <p:nvPicPr>
          <p:cNvPr id="10" name="Picture 2" descr="J:\All Staff\CommsWorkingFiles\LifeSpan\Graphics and Logos\images for presentations and collateral\Lifespan wheel with cocentric circles\Lifespan-wheel_6.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J:\All Staff\CommsWorkingFiles\LifeSpan\Graphics and Logos\images for presentations and collateral\Lifespan wheel with cocentric circles\Lifespan-wheel_7.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p:cNvGraphicFramePr>
            <a:graphicFrameLocks noGrp="1"/>
          </p:cNvGraphicFramePr>
          <p:nvPr>
            <p:extLst>
              <p:ext uri="{D42A27DB-BD31-4B8C-83A1-F6EECF244321}">
                <p14:modId xmlns:p14="http://schemas.microsoft.com/office/powerpoint/2010/main" val="765612321"/>
              </p:ext>
            </p:extLst>
          </p:nvPr>
        </p:nvGraphicFramePr>
        <p:xfrm>
          <a:off x="4778256" y="1329612"/>
          <a:ext cx="2926093" cy="2570697"/>
        </p:xfrm>
        <a:graphic>
          <a:graphicData uri="http://schemas.openxmlformats.org/drawingml/2006/table">
            <a:tbl>
              <a:tblPr firstRow="1" bandRow="1">
                <a:tableStyleId>{5C22544A-7EE6-4342-B048-85BDC9FD1C3A}</a:tableStyleId>
              </a:tblPr>
              <a:tblGrid>
                <a:gridCol w="2926093"/>
              </a:tblGrid>
              <a:tr h="274320">
                <a:tc>
                  <a:txBody>
                    <a:bodyPr/>
                    <a:lstStyle/>
                    <a:p>
                      <a:r>
                        <a:rPr lang="en-US" sz="1400" dirty="0" smtClean="0">
                          <a:solidFill>
                            <a:srgbClr val="81BC00"/>
                          </a:solidFill>
                        </a:rPr>
                        <a:t>Interventions</a:t>
                      </a:r>
                      <a:endParaRPr lang="en-US" sz="1400" dirty="0">
                        <a:solidFill>
                          <a:srgbClr val="81BC00"/>
                        </a:solidFill>
                      </a:endParaRPr>
                    </a:p>
                  </a:txBody>
                  <a:tcPr marL="68580" marR="68580" marT="34290" marB="34290">
                    <a:lnB w="28575" cap="flat" cmpd="sng" algn="ctr">
                      <a:solidFill>
                        <a:schemeClr val="accent1"/>
                      </a:solidFill>
                      <a:prstDash val="solid"/>
                      <a:round/>
                      <a:headEnd type="none" w="med" len="med"/>
                      <a:tailEnd type="none" w="med" len="med"/>
                    </a:lnB>
                    <a:solidFill>
                      <a:schemeClr val="bg1"/>
                    </a:solidFill>
                  </a:tcPr>
                </a:tc>
              </a:tr>
              <a:tr h="2288757">
                <a:tc>
                  <a:txBody>
                    <a:bodyPr/>
                    <a:lstStyle/>
                    <a:p>
                      <a:pPr marL="228600" lvl="0" indent="-228600">
                        <a:spcAft>
                          <a:spcPts val="0"/>
                        </a:spcAft>
                        <a:buFont typeface="+mj-lt"/>
                        <a:buAutoNum type="arabicPeriod"/>
                      </a:pPr>
                      <a:r>
                        <a:rPr lang="en-AU" sz="1400" dirty="0" smtClean="0">
                          <a:effectLst/>
                          <a:latin typeface="Arial" charset="0"/>
                          <a:ea typeface="Calibri" charset="0"/>
                          <a:cs typeface="Times New Roman" charset="0"/>
                        </a:rPr>
                        <a:t>Support sites in proactive communications planning </a:t>
                      </a:r>
                    </a:p>
                    <a:p>
                      <a:pPr marL="228600" lvl="0" indent="-228600">
                        <a:spcAft>
                          <a:spcPts val="0"/>
                        </a:spcAft>
                        <a:buFont typeface="+mj-lt"/>
                        <a:buAutoNum type="arabicPeriod"/>
                      </a:pPr>
                      <a:r>
                        <a:rPr lang="en-AU" sz="1400" dirty="0" smtClean="0">
                          <a:effectLst/>
                          <a:latin typeface="Arial" charset="0"/>
                          <a:ea typeface="Calibri" charset="0"/>
                          <a:cs typeface="Times New Roman" charset="0"/>
                        </a:rPr>
                        <a:t>‘Boost &amp; localise’ existing high quality awareness campaigns </a:t>
                      </a:r>
                    </a:p>
                    <a:p>
                      <a:pPr marL="228600" lvl="0" indent="-228600">
                        <a:spcAft>
                          <a:spcPts val="0"/>
                        </a:spcAft>
                        <a:buFont typeface="+mj-lt"/>
                        <a:buAutoNum type="arabicPeriod"/>
                      </a:pPr>
                      <a:r>
                        <a:rPr lang="en-AU" sz="1400" dirty="0" smtClean="0">
                          <a:effectLst/>
                          <a:latin typeface="Arial" charset="0"/>
                          <a:ea typeface="Calibri" charset="0"/>
                          <a:cs typeface="Times New Roman" charset="0"/>
                        </a:rPr>
                        <a:t>LifeSpan Community Champions program</a:t>
                      </a:r>
                    </a:p>
                    <a:p>
                      <a:pPr marL="742950" lvl="1" indent="-285750">
                        <a:spcAft>
                          <a:spcPts val="0"/>
                        </a:spcAft>
                        <a:buFont typeface="Arial" panose="020B0604020202020204" pitchFamily="34" charset="0"/>
                        <a:buChar char="•"/>
                      </a:pPr>
                      <a:r>
                        <a:rPr lang="en-AU" sz="1400" dirty="0" smtClean="0">
                          <a:effectLst/>
                          <a:latin typeface="Arial" charset="0"/>
                          <a:ea typeface="Calibri" charset="0"/>
                          <a:cs typeface="Times New Roman" charset="0"/>
                        </a:rPr>
                        <a:t>Harness local energy to get involved in LifeSpan</a:t>
                      </a:r>
                    </a:p>
                    <a:p>
                      <a:pPr marL="742950" lvl="1" indent="-285750">
                        <a:spcAft>
                          <a:spcPts val="0"/>
                        </a:spcAft>
                        <a:buFont typeface="Arial" panose="020B0604020202020204" pitchFamily="34" charset="0"/>
                        <a:buChar char="•"/>
                      </a:pPr>
                      <a:r>
                        <a:rPr lang="en-AU" sz="1400" dirty="0" smtClean="0">
                          <a:effectLst/>
                          <a:latin typeface="Arial" charset="0"/>
                          <a:ea typeface="Calibri" charset="0"/>
                          <a:cs typeface="Times New Roman" charset="0"/>
                        </a:rPr>
                        <a:t>Support implementation of all LifeSpan strategies</a:t>
                      </a:r>
                    </a:p>
                  </a:txBody>
                  <a:tcPr marL="51435" marR="51435" marT="0" marB="0">
                    <a:lnT w="28575" cap="flat" cmpd="sng" algn="ctr">
                      <a:solidFill>
                        <a:schemeClr val="accent1"/>
                      </a:solidFill>
                      <a:prstDash val="solid"/>
                      <a:round/>
                      <a:headEnd type="none" w="med" len="med"/>
                      <a:tailEnd type="none" w="med" len="med"/>
                    </a:lnT>
                    <a:noFill/>
                  </a:tcPr>
                </a:tc>
              </a:tr>
            </a:tbl>
          </a:graphicData>
        </a:graphic>
      </p:graphicFrame>
    </p:spTree>
    <p:extLst>
      <p:ext uri="{BB962C8B-B14F-4D97-AF65-F5344CB8AC3E}">
        <p14:creationId xmlns:p14="http://schemas.microsoft.com/office/powerpoint/2010/main" val="6316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par>
                          <p:cTn id="8" fill="hold">
                            <p:stCondLst>
                              <p:cond delay="2000"/>
                            </p:stCondLst>
                            <p:childTnLst>
                              <p:par>
                                <p:cTn id="9" presetID="1" presetClass="exit" presetSubtype="0" fill="hold" nodeType="after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noAutofit/>
          </a:bodyPr>
          <a:lstStyle/>
          <a:p>
            <a:pPr algn="l"/>
            <a:r>
              <a:rPr lang="en-US" sz="4000" dirty="0" smtClean="0"/>
              <a:t>S8: Media guidelines</a:t>
            </a:r>
            <a:endParaRPr lang="en-US" sz="4000" dirty="0"/>
          </a:p>
        </p:txBody>
      </p:sp>
      <p:graphicFrame>
        <p:nvGraphicFramePr>
          <p:cNvPr id="7" name="Table 6"/>
          <p:cNvGraphicFramePr>
            <a:graphicFrameLocks noGrp="1"/>
          </p:cNvGraphicFramePr>
          <p:nvPr>
            <p:extLst/>
          </p:nvPr>
        </p:nvGraphicFramePr>
        <p:xfrm>
          <a:off x="4734018" y="1275606"/>
          <a:ext cx="2926093" cy="2570697"/>
        </p:xfrm>
        <a:graphic>
          <a:graphicData uri="http://schemas.openxmlformats.org/drawingml/2006/table">
            <a:tbl>
              <a:tblPr firstRow="1" bandRow="1">
                <a:tableStyleId>{5C22544A-7EE6-4342-B048-85BDC9FD1C3A}</a:tableStyleId>
              </a:tblPr>
              <a:tblGrid>
                <a:gridCol w="2926093"/>
              </a:tblGrid>
              <a:tr h="274320">
                <a:tc>
                  <a:txBody>
                    <a:bodyPr/>
                    <a:lstStyle/>
                    <a:p>
                      <a:r>
                        <a:rPr lang="en-US" sz="1400" dirty="0" smtClean="0">
                          <a:solidFill>
                            <a:srgbClr val="81BC00"/>
                          </a:solidFill>
                        </a:rPr>
                        <a:t>Problem</a:t>
                      </a:r>
                      <a:endParaRPr lang="en-US" sz="1400" dirty="0">
                        <a:solidFill>
                          <a:srgbClr val="81BC00"/>
                        </a:solidFill>
                      </a:endParaRPr>
                    </a:p>
                  </a:txBody>
                  <a:tcPr marL="68580" marR="68580" marT="34290" marB="34290">
                    <a:lnB w="28575" cap="flat" cmpd="sng" algn="ctr">
                      <a:solidFill>
                        <a:schemeClr val="accent1"/>
                      </a:solidFill>
                      <a:prstDash val="solid"/>
                      <a:round/>
                      <a:headEnd type="none" w="med" len="med"/>
                      <a:tailEnd type="none" w="med" len="med"/>
                    </a:lnB>
                    <a:solidFill>
                      <a:schemeClr val="bg1"/>
                    </a:solidFill>
                  </a:tcPr>
                </a:tc>
              </a:tr>
              <a:tr h="2288757">
                <a:tc>
                  <a:txBody>
                    <a:bodyPr/>
                    <a:lstStyle/>
                    <a:p>
                      <a:pPr marL="171450" lvl="0" indent="-171450">
                        <a:buFont typeface="Arial" charset="0"/>
                        <a:buChar char="•"/>
                      </a:pPr>
                      <a:r>
                        <a:rPr lang="en-AU" sz="1400" kern="1200" dirty="0" smtClean="0">
                          <a:solidFill>
                            <a:schemeClr val="dk1"/>
                          </a:solidFill>
                          <a:effectLst/>
                          <a:latin typeface="+mn-lt"/>
                          <a:ea typeface="+mn-ea"/>
                          <a:cs typeface="+mn-cs"/>
                        </a:rPr>
                        <a:t>Poor reporting can do harm</a:t>
                      </a:r>
                    </a:p>
                    <a:p>
                      <a:pPr marL="171450" lvl="0" indent="-171450">
                        <a:buFont typeface="Arial" charset="0"/>
                        <a:buChar char="•"/>
                      </a:pPr>
                      <a:r>
                        <a:rPr lang="en-AU" sz="1400" kern="1200" dirty="0" smtClean="0">
                          <a:solidFill>
                            <a:schemeClr val="dk1"/>
                          </a:solidFill>
                          <a:effectLst/>
                          <a:latin typeface="+mn-lt"/>
                          <a:ea typeface="+mn-ea"/>
                          <a:cs typeface="+mn-cs"/>
                        </a:rPr>
                        <a:t>Misunderstanding &amp; fear of media guidelines</a:t>
                      </a:r>
                    </a:p>
                    <a:p>
                      <a:pPr marL="171450" lvl="0" indent="-171450">
                        <a:buFont typeface="Arial" charset="0"/>
                        <a:buChar char="•"/>
                      </a:pPr>
                      <a:r>
                        <a:rPr lang="en-AU" sz="1400" kern="1200" dirty="0" smtClean="0">
                          <a:solidFill>
                            <a:schemeClr val="dk1"/>
                          </a:solidFill>
                          <a:effectLst/>
                          <a:latin typeface="+mn-lt"/>
                          <a:ea typeface="+mn-ea"/>
                          <a:cs typeface="+mn-cs"/>
                        </a:rPr>
                        <a:t>Local agencies take reactive, uncoordinated approach to media</a:t>
                      </a:r>
                    </a:p>
                  </a:txBody>
                  <a:tcPr marL="51435" marR="51435" marT="0" marB="0">
                    <a:lnT w="28575" cap="flat" cmpd="sng" algn="ctr">
                      <a:solidFill>
                        <a:schemeClr val="accent1"/>
                      </a:solidFill>
                      <a:prstDash val="solid"/>
                      <a:round/>
                      <a:headEnd type="none" w="med" len="med"/>
                      <a:tailEnd type="none" w="med" len="med"/>
                    </a:lnT>
                    <a:noFill/>
                  </a:tcPr>
                </a:tc>
              </a:tr>
            </a:tbl>
          </a:graphicData>
        </a:graphic>
      </p:graphicFrame>
      <p:pic>
        <p:nvPicPr>
          <p:cNvPr id="8" name="Picture 2" descr="J:\All Staff\CommsWorkingFiles\LifeSpan\Graphics and Logos\images for presentations and collateral\Lifespan wheel with cocentric circles\Lifespan-wheel_7.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J:\All Staff\CommsWorkingFiles\LifeSpan\Graphics and Logos\images for presentations and collateral\Lifespan wheel with cocentric circles\Lifespan-wheel_8.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77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par>
                          <p:cTn id="8" fill="hold">
                            <p:stCondLst>
                              <p:cond delay="2000"/>
                            </p:stCondLst>
                            <p:childTnLst>
                              <p:par>
                                <p:cTn id="9" presetID="1" presetClass="exit" presetSubtype="0" fill="hold" nodeType="after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par>
                          <p:cTn id="11" fill="hold">
                            <p:stCondLst>
                              <p:cond delay="2000"/>
                            </p:stCondLst>
                            <p:childTnLst>
                              <p:par>
                                <p:cTn id="12" presetID="1" presetClass="entr" presetSubtype="0" fill="hold" nodeType="afterEffect">
                                  <p:stCondLst>
                                    <p:cond delay="50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noAutofit/>
          </a:bodyPr>
          <a:lstStyle/>
          <a:p>
            <a:pPr algn="l"/>
            <a:r>
              <a:rPr lang="en-US" sz="4000" dirty="0" smtClean="0"/>
              <a:t>S8: Media guidelines</a:t>
            </a:r>
            <a:endParaRPr lang="en-US" sz="4000" dirty="0"/>
          </a:p>
        </p:txBody>
      </p:sp>
      <p:pic>
        <p:nvPicPr>
          <p:cNvPr id="8" name="Picture 2" descr="J:\All Staff\CommsWorkingFiles\LifeSpan\Graphics and Logos\images for presentations and collateral\Lifespan wheel with cocentric circles\Lifespan-wheel_7.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J:\All Staff\CommsWorkingFiles\LifeSpan\Graphics and Logos\images for presentations and collateral\Lifespan wheel with cocentric circles\Lifespan-wheel_8.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 13"/>
          <p:cNvGraphicFramePr>
            <a:graphicFrameLocks noGrp="1"/>
          </p:cNvGraphicFramePr>
          <p:nvPr>
            <p:extLst>
              <p:ext uri="{D42A27DB-BD31-4B8C-83A1-F6EECF244321}">
                <p14:modId xmlns:p14="http://schemas.microsoft.com/office/powerpoint/2010/main" val="182867168"/>
              </p:ext>
            </p:extLst>
          </p:nvPr>
        </p:nvGraphicFramePr>
        <p:xfrm>
          <a:off x="4724250" y="1329612"/>
          <a:ext cx="2926093" cy="2628900"/>
        </p:xfrm>
        <a:graphic>
          <a:graphicData uri="http://schemas.openxmlformats.org/drawingml/2006/table">
            <a:tbl>
              <a:tblPr firstRow="1" bandRow="1">
                <a:tableStyleId>{5C22544A-7EE6-4342-B048-85BDC9FD1C3A}</a:tableStyleId>
              </a:tblPr>
              <a:tblGrid>
                <a:gridCol w="2926093"/>
              </a:tblGrid>
              <a:tr h="274320">
                <a:tc>
                  <a:txBody>
                    <a:bodyPr/>
                    <a:lstStyle/>
                    <a:p>
                      <a:r>
                        <a:rPr lang="en-US" sz="1400" dirty="0" smtClean="0">
                          <a:solidFill>
                            <a:srgbClr val="81BC00"/>
                          </a:solidFill>
                        </a:rPr>
                        <a:t>Interventions</a:t>
                      </a:r>
                      <a:endParaRPr lang="en-US" sz="1400" dirty="0">
                        <a:solidFill>
                          <a:srgbClr val="81BC00"/>
                        </a:solidFill>
                      </a:endParaRPr>
                    </a:p>
                  </a:txBody>
                  <a:tcPr marL="68580" marR="68580" marT="34290" marB="34290">
                    <a:lnB w="28575" cap="flat" cmpd="sng" algn="ctr">
                      <a:solidFill>
                        <a:schemeClr val="accent1"/>
                      </a:solidFill>
                      <a:prstDash val="solid"/>
                      <a:round/>
                      <a:headEnd type="none" w="med" len="med"/>
                      <a:tailEnd type="none" w="med" len="med"/>
                    </a:lnB>
                    <a:solidFill>
                      <a:schemeClr val="bg1"/>
                    </a:solidFill>
                  </a:tcPr>
                </a:tc>
              </a:tr>
              <a:tr h="2288757">
                <a:tc>
                  <a:txBody>
                    <a:bodyPr/>
                    <a:lstStyle/>
                    <a:p>
                      <a:pPr marL="228600" lvl="0" indent="-228600">
                        <a:spcAft>
                          <a:spcPts val="0"/>
                        </a:spcAft>
                        <a:buFont typeface="+mj-lt"/>
                        <a:buAutoNum type="arabicPeriod"/>
                      </a:pPr>
                      <a:r>
                        <a:rPr lang="en-AU" sz="1400" dirty="0" smtClean="0">
                          <a:effectLst/>
                          <a:latin typeface="Arial" charset="0"/>
                          <a:ea typeface="Calibri" charset="0"/>
                          <a:cs typeface="Times New Roman" charset="0"/>
                        </a:rPr>
                        <a:t>Proactive approach to media via communication planning, relationship building</a:t>
                      </a:r>
                    </a:p>
                    <a:p>
                      <a:pPr marL="228600" lvl="0" indent="-228600">
                        <a:spcAft>
                          <a:spcPts val="0"/>
                        </a:spcAft>
                        <a:buFont typeface="+mj-lt"/>
                        <a:buAutoNum type="arabicPeriod"/>
                      </a:pPr>
                      <a:r>
                        <a:rPr lang="en-AU" sz="1400" dirty="0" smtClean="0">
                          <a:effectLst/>
                          <a:latin typeface="Arial" charset="0"/>
                          <a:ea typeface="Calibri" charset="0"/>
                          <a:cs typeface="Times New Roman" charset="0"/>
                        </a:rPr>
                        <a:t>‘Support After Suicide Protocol’ plans local response to critical events incl. media</a:t>
                      </a:r>
                    </a:p>
                    <a:p>
                      <a:pPr marL="228600" lvl="0" indent="-228600">
                        <a:spcAft>
                          <a:spcPts val="0"/>
                        </a:spcAft>
                        <a:buFont typeface="+mj-lt"/>
                        <a:buAutoNum type="arabicPeriod"/>
                      </a:pPr>
                      <a:r>
                        <a:rPr lang="en-AU" sz="1400" dirty="0" err="1" smtClean="0">
                          <a:effectLst/>
                          <a:latin typeface="Arial" charset="0"/>
                          <a:ea typeface="Calibri" charset="0"/>
                          <a:cs typeface="Times New Roman" charset="0"/>
                        </a:rPr>
                        <a:t>Mindframe</a:t>
                      </a:r>
                      <a:r>
                        <a:rPr lang="en-AU" sz="1400" dirty="0" smtClean="0">
                          <a:effectLst/>
                          <a:latin typeface="Arial" charset="0"/>
                          <a:ea typeface="Calibri" charset="0"/>
                          <a:cs typeface="Times New Roman" charset="0"/>
                        </a:rPr>
                        <a:t> media training for local media &amp; mental health organisations </a:t>
                      </a:r>
                    </a:p>
                    <a:p>
                      <a:pPr marL="228600" lvl="0" indent="-228600">
                        <a:spcAft>
                          <a:spcPts val="0"/>
                        </a:spcAft>
                        <a:buFont typeface="+mj-lt"/>
                        <a:buAutoNum type="arabicPeriod"/>
                      </a:pPr>
                      <a:r>
                        <a:rPr lang="en-AU" sz="1400" dirty="0" smtClean="0">
                          <a:effectLst/>
                          <a:latin typeface="Arial" charset="0"/>
                          <a:ea typeface="Calibri" charset="0"/>
                          <a:cs typeface="Times New Roman" charset="0"/>
                        </a:rPr>
                        <a:t>Train &amp; support people with lived experience to share story</a:t>
                      </a:r>
                    </a:p>
                  </a:txBody>
                  <a:tcPr marL="51435" marR="51435" marT="0" marB="0">
                    <a:lnT w="28575" cap="flat" cmpd="sng" algn="ctr">
                      <a:solidFill>
                        <a:schemeClr val="accent1"/>
                      </a:solidFill>
                      <a:prstDash val="solid"/>
                      <a:round/>
                      <a:headEnd type="none" w="med" len="med"/>
                      <a:tailEnd type="none" w="med" len="med"/>
                    </a:lnT>
                    <a:noFill/>
                  </a:tcPr>
                </a:tc>
              </a:tr>
            </a:tbl>
          </a:graphicData>
        </a:graphic>
      </p:graphicFrame>
    </p:spTree>
    <p:extLst>
      <p:ext uri="{BB962C8B-B14F-4D97-AF65-F5344CB8AC3E}">
        <p14:creationId xmlns:p14="http://schemas.microsoft.com/office/powerpoint/2010/main" val="147164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par>
                          <p:cTn id="8" fill="hold">
                            <p:stCondLst>
                              <p:cond delay="2000"/>
                            </p:stCondLst>
                            <p:childTnLst>
                              <p:par>
                                <p:cTn id="9" presetID="1" presetClass="exit" presetSubtype="0" fill="hold" nodeType="after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noAutofit/>
          </a:bodyPr>
          <a:lstStyle/>
          <a:p>
            <a:pPr algn="l"/>
            <a:r>
              <a:rPr lang="en-US" sz="4000" dirty="0" smtClean="0"/>
              <a:t>WG3 – School interventions</a:t>
            </a:r>
            <a:endParaRPr lang="en-US" sz="4000" dirty="0"/>
          </a:p>
        </p:txBody>
      </p:sp>
      <p:pic>
        <p:nvPicPr>
          <p:cNvPr id="4" name="Picture 8" descr="J:\All Staff\CommsWorkingFiles\LifeSpan\Graphics and Logos\images for presentations and collateral\Lifespan wheel with cocentric circles\Lifespan-wheel_cocentric-circles-01.png"/>
          <p:cNvPicPr>
            <a:picLocks noChangeAspect="1" noChangeArrowheads="1"/>
          </p:cNvPicPr>
          <p:nvPr/>
        </p:nvPicPr>
        <p:blipFill rotWithShape="1">
          <a:blip r:embed="rId3">
            <a:extLst>
              <a:ext uri="{28A0092B-C50C-407E-A947-70E740481C1C}">
                <a14:useLocalDpi xmlns:a14="http://schemas.microsoft.com/office/drawing/2010/main"/>
              </a:ext>
            </a:extLst>
          </a:blip>
          <a:srcRect l="23521" t="14782" r="23593" b="14702"/>
          <a:stretch/>
        </p:blipFill>
        <p:spPr bwMode="auto">
          <a:xfrm>
            <a:off x="2474844" y="1138029"/>
            <a:ext cx="3826565" cy="382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15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lstStyle/>
          <a:p>
            <a:pPr algn="l"/>
            <a:r>
              <a:rPr lang="en-US" dirty="0" smtClean="0"/>
              <a:t>Work Streams</a:t>
            </a:r>
            <a:endParaRPr lang="en-US" dirty="0"/>
          </a:p>
        </p:txBody>
      </p:sp>
      <p:sp>
        <p:nvSpPr>
          <p:cNvPr id="4" name="Content Placeholder 3"/>
          <p:cNvSpPr>
            <a:spLocks noGrp="1"/>
          </p:cNvSpPr>
          <p:nvPr>
            <p:ph idx="1"/>
          </p:nvPr>
        </p:nvSpPr>
        <p:spPr>
          <a:xfrm>
            <a:off x="3973794" y="1410055"/>
            <a:ext cx="4713006" cy="3184567"/>
          </a:xfrm>
        </p:spPr>
        <p:txBody>
          <a:bodyPr>
            <a:normAutofit fontScale="62500" lnSpcReduction="20000"/>
          </a:bodyPr>
          <a:lstStyle/>
          <a:p>
            <a:r>
              <a:rPr lang="en-AU" dirty="0" smtClean="0"/>
              <a:t>1: Health interventions</a:t>
            </a:r>
          </a:p>
          <a:p>
            <a:pPr lvl="1"/>
            <a:r>
              <a:rPr lang="en-AU" dirty="0" smtClean="0"/>
              <a:t>strategies 1, 2, 3, 4</a:t>
            </a:r>
          </a:p>
          <a:p>
            <a:r>
              <a:rPr lang="en-AU" dirty="0" smtClean="0"/>
              <a:t>2: Community interventions</a:t>
            </a:r>
          </a:p>
          <a:p>
            <a:pPr lvl="1"/>
            <a:r>
              <a:rPr lang="en-AU" dirty="0" smtClean="0"/>
              <a:t>strategies 5, 7, 8</a:t>
            </a:r>
          </a:p>
          <a:p>
            <a:r>
              <a:rPr lang="en-AU" dirty="0" smtClean="0"/>
              <a:t>3: School interventions</a:t>
            </a:r>
          </a:p>
          <a:p>
            <a:pPr lvl="1"/>
            <a:r>
              <a:rPr lang="en-AU" dirty="0"/>
              <a:t>s</a:t>
            </a:r>
            <a:r>
              <a:rPr lang="en-AU" dirty="0" smtClean="0"/>
              <a:t>trategy 6</a:t>
            </a:r>
          </a:p>
          <a:p>
            <a:r>
              <a:rPr lang="en-AU" dirty="0" smtClean="0"/>
              <a:t>4: Data driven suicide prevention</a:t>
            </a:r>
          </a:p>
          <a:p>
            <a:pPr lvl="1"/>
            <a:r>
              <a:rPr lang="en-AU" dirty="0" smtClean="0"/>
              <a:t>suicide audit, service atlas, strategy 9</a:t>
            </a:r>
          </a:p>
          <a:p>
            <a:r>
              <a:rPr lang="en-AU" dirty="0" smtClean="0"/>
              <a:t>5: Indigenous suicide prevention</a:t>
            </a:r>
          </a:p>
          <a:p>
            <a:pPr lvl="1"/>
            <a:r>
              <a:rPr lang="en-AU" dirty="0" smtClean="0"/>
              <a:t>applies across all strategies</a:t>
            </a:r>
            <a:endParaRPr lang="en-AU"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00151"/>
            <a:ext cx="3434983" cy="3595788"/>
          </a:xfrm>
          <a:prstGeom prst="rect">
            <a:avLst/>
          </a:prstGeom>
        </p:spPr>
      </p:pic>
    </p:spTree>
    <p:extLst>
      <p:ext uri="{BB962C8B-B14F-4D97-AF65-F5344CB8AC3E}">
        <p14:creationId xmlns:p14="http://schemas.microsoft.com/office/powerpoint/2010/main" val="3074415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noAutofit/>
          </a:bodyPr>
          <a:lstStyle/>
          <a:p>
            <a:pPr algn="l"/>
            <a:r>
              <a:rPr lang="en-US" sz="4000" dirty="0" smtClean="0"/>
              <a:t>S6: School programs</a:t>
            </a:r>
            <a:endParaRPr lang="en-US" sz="4000" dirty="0"/>
          </a:p>
        </p:txBody>
      </p:sp>
      <p:graphicFrame>
        <p:nvGraphicFramePr>
          <p:cNvPr id="5" name="Table 4"/>
          <p:cNvGraphicFramePr>
            <a:graphicFrameLocks noGrp="1"/>
          </p:cNvGraphicFramePr>
          <p:nvPr>
            <p:extLst/>
          </p:nvPr>
        </p:nvGraphicFramePr>
        <p:xfrm>
          <a:off x="4734018" y="1275606"/>
          <a:ext cx="2926093" cy="2570697"/>
        </p:xfrm>
        <a:graphic>
          <a:graphicData uri="http://schemas.openxmlformats.org/drawingml/2006/table">
            <a:tbl>
              <a:tblPr firstRow="1" bandRow="1">
                <a:tableStyleId>{5C22544A-7EE6-4342-B048-85BDC9FD1C3A}</a:tableStyleId>
              </a:tblPr>
              <a:tblGrid>
                <a:gridCol w="2926093"/>
              </a:tblGrid>
              <a:tr h="274320">
                <a:tc>
                  <a:txBody>
                    <a:bodyPr/>
                    <a:lstStyle/>
                    <a:p>
                      <a:r>
                        <a:rPr lang="en-US" sz="1400" dirty="0" smtClean="0">
                          <a:solidFill>
                            <a:srgbClr val="81BC00"/>
                          </a:solidFill>
                        </a:rPr>
                        <a:t>Problem</a:t>
                      </a:r>
                      <a:endParaRPr lang="en-US" sz="1400" dirty="0">
                        <a:solidFill>
                          <a:srgbClr val="81BC00"/>
                        </a:solidFill>
                      </a:endParaRPr>
                    </a:p>
                  </a:txBody>
                  <a:tcPr marL="68580" marR="68580" marT="34290" marB="34290">
                    <a:lnB w="28575" cap="flat" cmpd="sng" algn="ctr">
                      <a:solidFill>
                        <a:schemeClr val="accent1"/>
                      </a:solidFill>
                      <a:prstDash val="solid"/>
                      <a:round/>
                      <a:headEnd type="none" w="med" len="med"/>
                      <a:tailEnd type="none" w="med" len="med"/>
                    </a:lnB>
                    <a:solidFill>
                      <a:schemeClr val="bg1"/>
                    </a:solidFill>
                  </a:tcPr>
                </a:tc>
              </a:tr>
              <a:tr h="2288757">
                <a:tc>
                  <a:txBody>
                    <a:bodyPr/>
                    <a:lstStyle/>
                    <a:p>
                      <a:pPr marL="171450" lvl="0" indent="-171450">
                        <a:spcAft>
                          <a:spcPts val="0"/>
                        </a:spcAft>
                        <a:buFont typeface="Arial" charset="0"/>
                        <a:buChar char="•"/>
                      </a:pPr>
                      <a:r>
                        <a:rPr lang="en-AU" sz="1400" dirty="0" smtClean="0">
                          <a:effectLst/>
                          <a:latin typeface="Arial" charset="0"/>
                          <a:ea typeface="Calibri" charset="0"/>
                          <a:cs typeface="Times New Roman" charset="0"/>
                        </a:rPr>
                        <a:t>Young people vulnerable to suicidal behaviour, opportunity</a:t>
                      </a:r>
                      <a:r>
                        <a:rPr lang="en-AU" sz="1400" baseline="0" dirty="0" smtClean="0">
                          <a:effectLst/>
                          <a:latin typeface="Arial" charset="0"/>
                          <a:ea typeface="Calibri" charset="0"/>
                          <a:cs typeface="Times New Roman" charset="0"/>
                        </a:rPr>
                        <a:t> for prevention/early intervention</a:t>
                      </a:r>
                      <a:endParaRPr lang="en-AU" sz="1400" dirty="0" smtClean="0">
                        <a:effectLst/>
                        <a:latin typeface="Arial" charset="0"/>
                        <a:ea typeface="Calibri" charset="0"/>
                        <a:cs typeface="Times New Roman" charset="0"/>
                      </a:endParaRPr>
                    </a:p>
                    <a:p>
                      <a:pPr marL="171450" lvl="0" indent="-171450">
                        <a:spcAft>
                          <a:spcPts val="0"/>
                        </a:spcAft>
                        <a:buFont typeface="Arial" charset="0"/>
                        <a:buChar char="•"/>
                      </a:pPr>
                      <a:r>
                        <a:rPr lang="en-AU" sz="1400" dirty="0" smtClean="0">
                          <a:effectLst/>
                          <a:latin typeface="Arial" charset="0"/>
                          <a:ea typeface="Calibri" charset="0"/>
                          <a:cs typeface="Times New Roman" charset="0"/>
                        </a:rPr>
                        <a:t>Schools: </a:t>
                      </a:r>
                    </a:p>
                    <a:p>
                      <a:pPr marL="628650" lvl="1" indent="-171450">
                        <a:spcAft>
                          <a:spcPts val="0"/>
                        </a:spcAft>
                        <a:buFont typeface="Arial" charset="0"/>
                        <a:buChar char="•"/>
                      </a:pPr>
                      <a:r>
                        <a:rPr lang="en-AU" sz="1400" dirty="0" smtClean="0">
                          <a:effectLst/>
                          <a:latin typeface="Arial" charset="0"/>
                          <a:ea typeface="Calibri" charset="0"/>
                          <a:cs typeface="Times New Roman" charset="0"/>
                        </a:rPr>
                        <a:t>Communities demanding action</a:t>
                      </a:r>
                    </a:p>
                    <a:p>
                      <a:pPr marL="628650" lvl="1" indent="-171450">
                        <a:spcAft>
                          <a:spcPts val="0"/>
                        </a:spcAft>
                        <a:buFont typeface="Arial" charset="0"/>
                        <a:buChar char="•"/>
                      </a:pPr>
                      <a:r>
                        <a:rPr lang="en-AU" sz="1400" dirty="0" smtClean="0">
                          <a:effectLst/>
                          <a:latin typeface="Arial" charset="0"/>
                          <a:ea typeface="Calibri" charset="0"/>
                          <a:cs typeface="Times New Roman" charset="0"/>
                        </a:rPr>
                        <a:t>Want quality programs but don’t know how to choose </a:t>
                      </a:r>
                    </a:p>
                    <a:p>
                      <a:pPr marL="628650" lvl="1" indent="-171450">
                        <a:spcAft>
                          <a:spcPts val="0"/>
                        </a:spcAft>
                        <a:buFont typeface="Arial" charset="0"/>
                        <a:buChar char="•"/>
                      </a:pPr>
                      <a:r>
                        <a:rPr lang="en-AU" sz="1400" dirty="0" smtClean="0">
                          <a:effectLst/>
                          <a:latin typeface="Arial" charset="0"/>
                          <a:ea typeface="Calibri" charset="0"/>
                          <a:cs typeface="Times New Roman" charset="0"/>
                        </a:rPr>
                        <a:t>Lack care/referral pathways </a:t>
                      </a:r>
                    </a:p>
                  </a:txBody>
                  <a:tcPr marL="51435" marR="51435" marT="0" marB="0">
                    <a:lnT w="28575" cap="flat" cmpd="sng" algn="ctr">
                      <a:solidFill>
                        <a:schemeClr val="accent1"/>
                      </a:solidFill>
                      <a:prstDash val="solid"/>
                      <a:round/>
                      <a:headEnd type="none" w="med" len="med"/>
                      <a:tailEnd type="none" w="med" len="med"/>
                    </a:lnT>
                    <a:noFill/>
                  </a:tcPr>
                </a:tc>
              </a:tr>
            </a:tbl>
          </a:graphicData>
        </a:graphic>
      </p:graphicFrame>
      <p:pic>
        <p:nvPicPr>
          <p:cNvPr id="6" name="Picture 3" descr="J:\All Staff\CommsWorkingFiles\LifeSpan\Graphics and Logos\images for presentations and collateral\Lifespan wheel with cocentric circles\Lifespan-wheel_4-and-5.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J:\All Staff\CommsWorkingFiles\LifeSpan\Graphics and Logos\images for presentations and collateral\Lifespan wheel with cocentric circles\Lifespan-wheel_6.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00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1" presetClass="exit" presetSubtype="0" fill="hold" nodeType="after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par>
                          <p:cTn id="11" fill="hold">
                            <p:stCondLst>
                              <p:cond delay="2000"/>
                            </p:stCondLst>
                            <p:childTnLst>
                              <p:par>
                                <p:cTn id="12" presetID="1" presetClass="entr" presetSubtype="0" fill="hold" nodeType="afterEffect">
                                  <p:stCondLst>
                                    <p:cond delay="50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noAutofit/>
          </a:bodyPr>
          <a:lstStyle/>
          <a:p>
            <a:pPr algn="l"/>
            <a:r>
              <a:rPr lang="en-US" sz="4000" dirty="0" smtClean="0"/>
              <a:t>S6: School programs</a:t>
            </a:r>
            <a:endParaRPr lang="en-US" sz="4000" dirty="0"/>
          </a:p>
        </p:txBody>
      </p:sp>
      <p:pic>
        <p:nvPicPr>
          <p:cNvPr id="6" name="Picture 3" descr="J:\All Staff\CommsWorkingFiles\LifeSpan\Graphics and Logos\images for presentations and collateral\Lifespan wheel with cocentric circles\Lifespan-wheel_4-and-5.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J:\All Staff\CommsWorkingFiles\LifeSpan\Graphics and Logos\images for presentations and collateral\Lifespan wheel with cocentric circles\Lifespan-wheel_6.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491844383"/>
              </p:ext>
            </p:extLst>
          </p:nvPr>
        </p:nvGraphicFramePr>
        <p:xfrm>
          <a:off x="4734018" y="1340062"/>
          <a:ext cx="2926093" cy="2570697"/>
        </p:xfrm>
        <a:graphic>
          <a:graphicData uri="http://schemas.openxmlformats.org/drawingml/2006/table">
            <a:tbl>
              <a:tblPr firstRow="1" bandRow="1">
                <a:tableStyleId>{5C22544A-7EE6-4342-B048-85BDC9FD1C3A}</a:tableStyleId>
              </a:tblPr>
              <a:tblGrid>
                <a:gridCol w="2926093"/>
              </a:tblGrid>
              <a:tr h="274320">
                <a:tc>
                  <a:txBody>
                    <a:bodyPr/>
                    <a:lstStyle/>
                    <a:p>
                      <a:r>
                        <a:rPr lang="en-US" sz="1400" dirty="0" smtClean="0">
                          <a:solidFill>
                            <a:srgbClr val="81BC00"/>
                          </a:solidFill>
                        </a:rPr>
                        <a:t>Interventions</a:t>
                      </a:r>
                      <a:endParaRPr lang="en-US" sz="1400" dirty="0">
                        <a:solidFill>
                          <a:srgbClr val="81BC00"/>
                        </a:solidFill>
                      </a:endParaRPr>
                    </a:p>
                  </a:txBody>
                  <a:tcPr marL="68580" marR="68580" marT="34290" marB="34290">
                    <a:lnB w="28575" cap="flat" cmpd="sng" algn="ctr">
                      <a:solidFill>
                        <a:schemeClr val="accent1"/>
                      </a:solidFill>
                      <a:prstDash val="solid"/>
                      <a:round/>
                      <a:headEnd type="none" w="med" len="med"/>
                      <a:tailEnd type="none" w="med" len="med"/>
                    </a:lnB>
                    <a:solidFill>
                      <a:schemeClr val="bg1"/>
                    </a:solidFill>
                  </a:tcPr>
                </a:tc>
              </a:tr>
              <a:tr h="2288757">
                <a:tc>
                  <a:txBody>
                    <a:bodyPr/>
                    <a:lstStyle/>
                    <a:p>
                      <a:pPr marL="228600" indent="-228600">
                        <a:spcAft>
                          <a:spcPts val="0"/>
                        </a:spcAft>
                        <a:buFont typeface="+mj-lt"/>
                        <a:buAutoNum type="arabicPeriod"/>
                      </a:pPr>
                      <a:r>
                        <a:rPr lang="en-AU" sz="1400" dirty="0" smtClean="0">
                          <a:effectLst/>
                          <a:latin typeface="Arial" charset="0"/>
                          <a:ea typeface="Calibri" charset="0"/>
                          <a:cs typeface="Times New Roman" charset="0"/>
                        </a:rPr>
                        <a:t>Recommend &amp; support delivery of:</a:t>
                      </a:r>
                    </a:p>
                    <a:p>
                      <a:pPr marL="742950" lvl="1" indent="-285750">
                        <a:spcAft>
                          <a:spcPts val="0"/>
                        </a:spcAft>
                        <a:buFont typeface="Arial" panose="020B0604020202020204" pitchFamily="34" charset="0"/>
                        <a:buChar char="•"/>
                      </a:pPr>
                      <a:r>
                        <a:rPr lang="en-AU" sz="1400" dirty="0" smtClean="0">
                          <a:effectLst/>
                          <a:latin typeface="Arial" charset="0"/>
                          <a:ea typeface="Calibri" charset="0"/>
                          <a:cs typeface="Times New Roman" charset="0"/>
                        </a:rPr>
                        <a:t>Youth Aware Mental Health (YAM) </a:t>
                      </a:r>
                    </a:p>
                    <a:p>
                      <a:pPr marL="742950" lvl="1" indent="-285750">
                        <a:spcAft>
                          <a:spcPts val="0"/>
                        </a:spcAft>
                        <a:buFont typeface="Arial" panose="020B0604020202020204" pitchFamily="34" charset="0"/>
                        <a:buChar char="•"/>
                      </a:pPr>
                      <a:r>
                        <a:rPr lang="en-AU" sz="1400" dirty="0" smtClean="0">
                          <a:effectLst/>
                          <a:latin typeface="Arial" charset="0"/>
                          <a:ea typeface="Calibri" charset="0"/>
                          <a:cs typeface="Times New Roman" charset="0"/>
                        </a:rPr>
                        <a:t>Others: Signs of Suicide; Sources of Strength</a:t>
                      </a:r>
                    </a:p>
                    <a:p>
                      <a:pPr marL="228600" indent="-228600">
                        <a:spcAft>
                          <a:spcPts val="0"/>
                        </a:spcAft>
                        <a:buFont typeface="+mj-lt"/>
                        <a:buAutoNum type="arabicPeriod"/>
                      </a:pPr>
                      <a:r>
                        <a:rPr lang="en-AU" sz="1400" dirty="0" smtClean="0">
                          <a:effectLst/>
                          <a:latin typeface="Arial" charset="0"/>
                          <a:ea typeface="Calibri" charset="0"/>
                          <a:cs typeface="Times New Roman" charset="0"/>
                        </a:rPr>
                        <a:t>Build care pathways, into &amp; out from school</a:t>
                      </a:r>
                    </a:p>
                  </a:txBody>
                  <a:tcPr marL="51435" marR="51435" marT="0" marB="0">
                    <a:lnT w="28575" cap="flat" cmpd="sng" algn="ctr">
                      <a:solidFill>
                        <a:schemeClr val="accent1"/>
                      </a:solidFill>
                      <a:prstDash val="solid"/>
                      <a:round/>
                      <a:headEnd type="none" w="med" len="med"/>
                      <a:tailEnd type="none" w="med" len="med"/>
                    </a:lnT>
                    <a:noFill/>
                  </a:tcPr>
                </a:tc>
              </a:tr>
            </a:tbl>
          </a:graphicData>
        </a:graphic>
      </p:graphicFrame>
    </p:spTree>
    <p:extLst>
      <p:ext uri="{BB962C8B-B14F-4D97-AF65-F5344CB8AC3E}">
        <p14:creationId xmlns:p14="http://schemas.microsoft.com/office/powerpoint/2010/main" val="184015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1" presetClass="exit" presetSubtype="0" fill="hold" nodeType="after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noAutofit/>
          </a:bodyPr>
          <a:lstStyle/>
          <a:p>
            <a:pPr algn="l"/>
            <a:r>
              <a:rPr lang="en-US" sz="3600" dirty="0" smtClean="0"/>
              <a:t>Youth Aware of Mental Health</a:t>
            </a:r>
            <a:endParaRPr lang="en-US" sz="3600" dirty="0"/>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134"/>
          <a:stretch/>
        </p:blipFill>
        <p:spPr bwMode="auto">
          <a:xfrm>
            <a:off x="6972002" y="1063229"/>
            <a:ext cx="1662240" cy="35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sz="quarter" idx="10"/>
          </p:nvPr>
        </p:nvSpPr>
        <p:spPr>
          <a:xfrm>
            <a:off x="870334" y="1275606"/>
            <a:ext cx="7763908" cy="3781136"/>
          </a:xfrm>
        </p:spPr>
        <p:txBody>
          <a:bodyPr>
            <a:noAutofit/>
          </a:bodyPr>
          <a:lstStyle/>
          <a:p>
            <a:pPr marL="0" indent="0">
              <a:buNone/>
            </a:pPr>
            <a:r>
              <a:rPr lang="en-AU" sz="1600" b="1" dirty="0">
                <a:solidFill>
                  <a:schemeClr val="tx1"/>
                </a:solidFill>
              </a:rPr>
              <a:t>Who is it for?</a:t>
            </a:r>
          </a:p>
          <a:p>
            <a:pPr marL="0" indent="0">
              <a:buNone/>
            </a:pPr>
            <a:r>
              <a:rPr lang="en-AU" sz="1600" dirty="0">
                <a:solidFill>
                  <a:schemeClr val="tx1"/>
                </a:solidFill>
              </a:rPr>
              <a:t>14 – 16 year olds</a:t>
            </a:r>
          </a:p>
          <a:p>
            <a:pPr marL="0" indent="0">
              <a:buNone/>
            </a:pPr>
            <a:r>
              <a:rPr lang="en-AU" sz="1600" b="1" dirty="0">
                <a:solidFill>
                  <a:schemeClr val="tx1"/>
                </a:solidFill>
              </a:rPr>
              <a:t>What is it?</a:t>
            </a:r>
          </a:p>
          <a:p>
            <a:r>
              <a:rPr lang="en-AU" sz="1600" dirty="0">
                <a:solidFill>
                  <a:schemeClr val="tx1"/>
                </a:solidFill>
              </a:rPr>
              <a:t>Educational program delivered in the classroom setting by accredited trainers</a:t>
            </a:r>
          </a:p>
          <a:p>
            <a:r>
              <a:rPr lang="en-AU" sz="1600" dirty="0">
                <a:solidFill>
                  <a:schemeClr val="tx1"/>
                </a:solidFill>
              </a:rPr>
              <a:t>Constructed around 6 main themes that are communicated through lectures and role plays:</a:t>
            </a:r>
          </a:p>
          <a:p>
            <a:pPr marL="985838" lvl="2" indent="-385763">
              <a:buFont typeface="+mj-lt"/>
              <a:buAutoNum type="arabicPeriod"/>
            </a:pPr>
            <a:r>
              <a:rPr lang="en-AU" sz="1200" dirty="0"/>
              <a:t>What is mental health?</a:t>
            </a:r>
          </a:p>
          <a:p>
            <a:pPr marL="985838" lvl="2" indent="-385763">
              <a:buFont typeface="+mj-lt"/>
              <a:buAutoNum type="arabicPeriod"/>
            </a:pPr>
            <a:r>
              <a:rPr lang="en-AU" sz="1200" dirty="0"/>
              <a:t>Self-help advice</a:t>
            </a:r>
          </a:p>
          <a:p>
            <a:pPr marL="985838" lvl="2" indent="-385763">
              <a:buFont typeface="+mj-lt"/>
              <a:buAutoNum type="arabicPeriod"/>
            </a:pPr>
            <a:r>
              <a:rPr lang="en-AU" sz="1200" dirty="0"/>
              <a:t>Stress and crisis</a:t>
            </a:r>
          </a:p>
          <a:p>
            <a:pPr marL="985838" lvl="2" indent="-385763">
              <a:buFont typeface="+mj-lt"/>
              <a:buAutoNum type="arabicPeriod"/>
            </a:pPr>
            <a:r>
              <a:rPr lang="en-AU" sz="1200" dirty="0"/>
              <a:t>Depression and suicidal thoughts</a:t>
            </a:r>
          </a:p>
          <a:p>
            <a:pPr marL="985838" lvl="2" indent="-385763">
              <a:buFont typeface="+mj-lt"/>
              <a:buAutoNum type="arabicPeriod"/>
            </a:pPr>
            <a:r>
              <a:rPr lang="en-AU" sz="1200" dirty="0"/>
              <a:t>Helping a friend in need</a:t>
            </a:r>
          </a:p>
          <a:p>
            <a:pPr marL="985838" lvl="2" indent="-385763">
              <a:buFont typeface="+mj-lt"/>
              <a:buAutoNum type="arabicPeriod"/>
            </a:pPr>
            <a:r>
              <a:rPr lang="en-AU" sz="1200" dirty="0"/>
              <a:t>Who can I ask for advice?</a:t>
            </a:r>
          </a:p>
          <a:p>
            <a:pPr marL="0" indent="0">
              <a:buNone/>
            </a:pPr>
            <a:r>
              <a:rPr lang="en-AU" sz="1600" b="1" dirty="0">
                <a:solidFill>
                  <a:schemeClr val="tx1"/>
                </a:solidFill>
              </a:rPr>
              <a:t>Results</a:t>
            </a:r>
          </a:p>
          <a:p>
            <a:pPr marL="0" indent="0">
              <a:buNone/>
            </a:pPr>
            <a:r>
              <a:rPr lang="en-AU" sz="1600" dirty="0">
                <a:solidFill>
                  <a:schemeClr val="tx1"/>
                </a:solidFill>
              </a:rPr>
              <a:t>YAM has been shown to reduce depression and anxiety, suicide attempts, and severe suicidal ideation and facilitates healthy lifestyle choices among European youth.</a:t>
            </a:r>
          </a:p>
          <a:p>
            <a:pPr marL="0" indent="0">
              <a:buNone/>
            </a:pPr>
            <a:r>
              <a:rPr lang="en-AU" sz="1600" b="1" dirty="0">
                <a:solidFill>
                  <a:schemeClr val="tx1"/>
                </a:solidFill>
              </a:rPr>
              <a:t>Costs:</a:t>
            </a:r>
          </a:p>
          <a:p>
            <a:pPr marL="0" indent="0">
              <a:buNone/>
            </a:pPr>
            <a:r>
              <a:rPr lang="en-AU" sz="1600" dirty="0">
                <a:solidFill>
                  <a:schemeClr val="tx1"/>
                </a:solidFill>
              </a:rPr>
              <a:t>$8 per student (for work booklet)</a:t>
            </a:r>
          </a:p>
        </p:txBody>
      </p:sp>
    </p:spTree>
    <p:extLst>
      <p:ext uri="{BB962C8B-B14F-4D97-AF65-F5344CB8AC3E}">
        <p14:creationId xmlns:p14="http://schemas.microsoft.com/office/powerpoint/2010/main" val="3682060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noAutofit/>
          </a:bodyPr>
          <a:lstStyle/>
          <a:p>
            <a:pPr algn="l"/>
            <a:r>
              <a:rPr lang="en-US" sz="3600" dirty="0" smtClean="0"/>
              <a:t>Youth Aware of Mental Health</a:t>
            </a:r>
            <a:endParaRPr lang="en-US" sz="3600" dirty="0"/>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134"/>
          <a:stretch/>
        </p:blipFill>
        <p:spPr bwMode="auto">
          <a:xfrm>
            <a:off x="6972002" y="1063229"/>
            <a:ext cx="1662240" cy="35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stretch>
            <a:fillRect/>
          </a:stretch>
        </p:blipFill>
        <p:spPr>
          <a:xfrm>
            <a:off x="543933" y="1786691"/>
            <a:ext cx="8300591" cy="2598021"/>
          </a:xfrm>
          <a:prstGeom prst="rect">
            <a:avLst/>
          </a:prstGeom>
        </p:spPr>
      </p:pic>
    </p:spTree>
    <p:extLst>
      <p:ext uri="{BB962C8B-B14F-4D97-AF65-F5344CB8AC3E}">
        <p14:creationId xmlns:p14="http://schemas.microsoft.com/office/powerpoint/2010/main" val="3461172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noAutofit/>
          </a:bodyPr>
          <a:lstStyle/>
          <a:p>
            <a:pPr algn="l"/>
            <a:r>
              <a:rPr lang="en-US" sz="3600" dirty="0" smtClean="0"/>
              <a:t>Youth Aware of Mental Health</a:t>
            </a:r>
            <a:endParaRPr lang="en-US" sz="3600" dirty="0"/>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134"/>
          <a:stretch/>
        </p:blipFill>
        <p:spPr bwMode="auto">
          <a:xfrm>
            <a:off x="6972002" y="1063229"/>
            <a:ext cx="1662240" cy="35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1849591266"/>
              </p:ext>
            </p:extLst>
          </p:nvPr>
        </p:nvGraphicFramePr>
        <p:xfrm>
          <a:off x="1493659" y="1505881"/>
          <a:ext cx="6156683" cy="3349650"/>
        </p:xfrm>
        <a:graphic>
          <a:graphicData uri="http://schemas.openxmlformats.org/drawingml/2006/table">
            <a:tbl>
              <a:tblPr firstRow="1" bandRow="1">
                <a:tableStyleId>{5C22544A-7EE6-4342-B048-85BDC9FD1C3A}</a:tableStyleId>
              </a:tblPr>
              <a:tblGrid>
                <a:gridCol w="1512168"/>
                <a:gridCol w="1134126"/>
                <a:gridCol w="1242138"/>
                <a:gridCol w="1134126"/>
                <a:gridCol w="1134125"/>
              </a:tblGrid>
              <a:tr h="278130">
                <a:tc>
                  <a:txBody>
                    <a:bodyPr/>
                    <a:lstStyle/>
                    <a:p>
                      <a:r>
                        <a:rPr lang="en-AU" sz="1100" dirty="0" smtClean="0"/>
                        <a:t>Opening session</a:t>
                      </a:r>
                      <a:endParaRPr lang="en-AU" sz="1100" dirty="0"/>
                    </a:p>
                  </a:txBody>
                  <a:tcPr marL="27000" marR="27000" marT="27000" marB="27000"/>
                </a:tc>
                <a:tc>
                  <a:txBody>
                    <a:bodyPr/>
                    <a:lstStyle/>
                    <a:p>
                      <a:r>
                        <a:rPr lang="en-AU" sz="1100" dirty="0" smtClean="0"/>
                        <a:t>Role play 1</a:t>
                      </a:r>
                      <a:endParaRPr lang="en-AU" sz="1100" dirty="0"/>
                    </a:p>
                  </a:txBody>
                  <a:tcPr marL="27000" marR="27000" marT="27000" marB="27000"/>
                </a:tc>
                <a:tc>
                  <a:txBody>
                    <a:bodyPr/>
                    <a:lstStyle/>
                    <a:p>
                      <a:r>
                        <a:rPr lang="en-AU" sz="1100" dirty="0" smtClean="0"/>
                        <a:t>Role</a:t>
                      </a:r>
                      <a:r>
                        <a:rPr lang="en-AU" sz="1100" baseline="0" dirty="0" smtClean="0"/>
                        <a:t> play 2</a:t>
                      </a:r>
                      <a:endParaRPr lang="en-AU" sz="1100" dirty="0"/>
                    </a:p>
                  </a:txBody>
                  <a:tcPr marL="27000" marR="27000" marT="27000" marB="27000"/>
                </a:tc>
                <a:tc>
                  <a:txBody>
                    <a:bodyPr/>
                    <a:lstStyle/>
                    <a:p>
                      <a:r>
                        <a:rPr lang="en-AU" sz="1100" dirty="0" smtClean="0"/>
                        <a:t>Role play 3</a:t>
                      </a:r>
                      <a:endParaRPr lang="en-AU" sz="1100" dirty="0"/>
                    </a:p>
                  </a:txBody>
                  <a:tcPr marL="27000" marR="27000" marT="27000" marB="27000"/>
                </a:tc>
                <a:tc>
                  <a:txBody>
                    <a:bodyPr/>
                    <a:lstStyle/>
                    <a:p>
                      <a:r>
                        <a:rPr lang="en-AU" sz="1100" dirty="0" smtClean="0"/>
                        <a:t>Closing session</a:t>
                      </a:r>
                      <a:endParaRPr lang="en-AU" sz="1100" dirty="0"/>
                    </a:p>
                  </a:txBody>
                  <a:tcPr marL="27000" marR="27000" marT="27000" marB="27000"/>
                </a:tc>
              </a:tr>
              <a:tr h="2934360">
                <a:tc>
                  <a:txBody>
                    <a:bodyPr/>
                    <a:lstStyle/>
                    <a:p>
                      <a:pPr marL="171450" lvl="0" indent="-171450">
                        <a:buFont typeface="Arial" panose="020B0604020202020204" pitchFamily="34" charset="0"/>
                        <a:buChar char="•"/>
                      </a:pPr>
                      <a:r>
                        <a:rPr lang="en-AU" sz="900" kern="1200" dirty="0" smtClean="0">
                          <a:solidFill>
                            <a:schemeClr val="dk1"/>
                          </a:solidFill>
                          <a:effectLst/>
                          <a:latin typeface="+mn-lt"/>
                          <a:ea typeface="+mn-ea"/>
                          <a:cs typeface="+mn-cs"/>
                        </a:rPr>
                        <a:t>Overview</a:t>
                      </a:r>
                    </a:p>
                    <a:p>
                      <a:pPr marL="171450" lvl="0" indent="-171450">
                        <a:buFont typeface="Arial" panose="020B0604020202020204" pitchFamily="34" charset="0"/>
                        <a:buChar char="•"/>
                      </a:pPr>
                      <a:r>
                        <a:rPr lang="en-AU" sz="900" kern="1200" dirty="0" smtClean="0">
                          <a:solidFill>
                            <a:schemeClr val="dk1"/>
                          </a:solidFill>
                          <a:effectLst/>
                          <a:latin typeface="+mn-lt"/>
                          <a:ea typeface="+mn-ea"/>
                          <a:cs typeface="+mn-cs"/>
                        </a:rPr>
                        <a:t>Rights and rules</a:t>
                      </a:r>
                    </a:p>
                    <a:p>
                      <a:pPr marL="171450" lvl="0" indent="-171450">
                        <a:buFont typeface="Arial" panose="020B0604020202020204" pitchFamily="34" charset="0"/>
                        <a:buChar char="•"/>
                      </a:pPr>
                      <a:r>
                        <a:rPr lang="en-AU" sz="900" kern="1200" dirty="0" smtClean="0">
                          <a:solidFill>
                            <a:schemeClr val="dk1"/>
                          </a:solidFill>
                          <a:effectLst/>
                          <a:latin typeface="+mn-lt"/>
                          <a:ea typeface="+mn-ea"/>
                          <a:cs typeface="+mn-cs"/>
                        </a:rPr>
                        <a:t>Emotional rollercoaster</a:t>
                      </a:r>
                    </a:p>
                    <a:p>
                      <a:pPr marL="171450" lvl="0" indent="-171450">
                        <a:buFont typeface="Arial" panose="020B0604020202020204" pitchFamily="34" charset="0"/>
                        <a:buChar char="•"/>
                      </a:pPr>
                      <a:r>
                        <a:rPr lang="en-AU" sz="900" kern="1200" dirty="0" smtClean="0">
                          <a:solidFill>
                            <a:schemeClr val="dk1"/>
                          </a:solidFill>
                          <a:effectLst/>
                          <a:latin typeface="+mn-lt"/>
                          <a:ea typeface="+mn-ea"/>
                          <a:cs typeface="+mn-cs"/>
                        </a:rPr>
                        <a:t>Everyday mental health</a:t>
                      </a:r>
                    </a:p>
                    <a:p>
                      <a:pPr marL="171450" lvl="0" indent="-171450">
                        <a:buFont typeface="Arial" panose="020B0604020202020204" pitchFamily="34" charset="0"/>
                        <a:buChar char="•"/>
                      </a:pPr>
                      <a:r>
                        <a:rPr lang="en-AU" sz="900" kern="1200" dirty="0" smtClean="0">
                          <a:solidFill>
                            <a:schemeClr val="dk1"/>
                          </a:solidFill>
                          <a:effectLst/>
                          <a:latin typeface="+mn-lt"/>
                          <a:ea typeface="+mn-ea"/>
                          <a:cs typeface="+mn-cs"/>
                        </a:rPr>
                        <a:t>No one is free from problems</a:t>
                      </a:r>
                    </a:p>
                    <a:p>
                      <a:pPr marL="171450" lvl="0" indent="-171450">
                        <a:buFont typeface="Arial" panose="020B0604020202020204" pitchFamily="34" charset="0"/>
                        <a:buChar char="•"/>
                      </a:pPr>
                      <a:r>
                        <a:rPr lang="en-AU" sz="900" kern="1200" dirty="0" smtClean="0">
                          <a:solidFill>
                            <a:schemeClr val="dk1"/>
                          </a:solidFill>
                          <a:effectLst/>
                          <a:latin typeface="+mn-lt"/>
                          <a:ea typeface="+mn-ea"/>
                          <a:cs typeface="+mn-cs"/>
                        </a:rPr>
                        <a:t>Dealing with problems</a:t>
                      </a:r>
                    </a:p>
                    <a:p>
                      <a:pPr marL="171450" lvl="0" indent="-171450">
                        <a:buFont typeface="Arial" panose="020B0604020202020204" pitchFamily="34" charset="0"/>
                        <a:buChar char="•"/>
                      </a:pPr>
                      <a:r>
                        <a:rPr lang="en-AU" sz="900" kern="1200" dirty="0" smtClean="0">
                          <a:solidFill>
                            <a:schemeClr val="dk1"/>
                          </a:solidFill>
                          <a:effectLst/>
                          <a:latin typeface="+mn-lt"/>
                          <a:ea typeface="+mn-ea"/>
                          <a:cs typeface="+mn-cs"/>
                        </a:rPr>
                        <a:t>Stress, causes</a:t>
                      </a:r>
                    </a:p>
                    <a:p>
                      <a:pPr marL="171450" lvl="0" indent="-171450">
                        <a:buFont typeface="Arial" panose="020B0604020202020204" pitchFamily="34" charset="0"/>
                        <a:buChar char="•"/>
                      </a:pPr>
                      <a:r>
                        <a:rPr lang="en-AU" sz="900" kern="1200" dirty="0" smtClean="0">
                          <a:solidFill>
                            <a:schemeClr val="dk1"/>
                          </a:solidFill>
                          <a:effectLst/>
                          <a:latin typeface="+mn-lt"/>
                          <a:ea typeface="+mn-ea"/>
                          <a:cs typeface="+mn-cs"/>
                        </a:rPr>
                        <a:t>Crises</a:t>
                      </a:r>
                    </a:p>
                    <a:p>
                      <a:pPr marL="171450" lvl="0" indent="-171450">
                        <a:buFont typeface="Arial" panose="020B0604020202020204" pitchFamily="34" charset="0"/>
                        <a:buChar char="•"/>
                      </a:pPr>
                      <a:r>
                        <a:rPr lang="en-AU" sz="900" kern="1200" dirty="0" smtClean="0">
                          <a:solidFill>
                            <a:schemeClr val="dk1"/>
                          </a:solidFill>
                          <a:effectLst/>
                          <a:latin typeface="+mn-lt"/>
                          <a:ea typeface="+mn-ea"/>
                          <a:cs typeface="+mn-cs"/>
                        </a:rPr>
                        <a:t>Simple tricks to feel better</a:t>
                      </a:r>
                    </a:p>
                    <a:p>
                      <a:pPr marL="171450" lvl="0" indent="-171450">
                        <a:buFont typeface="Arial" panose="020B0604020202020204" pitchFamily="34" charset="0"/>
                        <a:buChar char="•"/>
                      </a:pPr>
                      <a:r>
                        <a:rPr lang="en-AU" sz="900" kern="1200" dirty="0" smtClean="0">
                          <a:solidFill>
                            <a:schemeClr val="dk1"/>
                          </a:solidFill>
                          <a:effectLst/>
                          <a:latin typeface="+mn-lt"/>
                          <a:ea typeface="+mn-ea"/>
                          <a:cs typeface="+mn-cs"/>
                        </a:rPr>
                        <a:t>Bullying and parents fighting</a:t>
                      </a:r>
                    </a:p>
                    <a:p>
                      <a:pPr marL="171450" lvl="0" indent="-171450">
                        <a:buFont typeface="Arial" panose="020B0604020202020204" pitchFamily="34" charset="0"/>
                        <a:buChar char="•"/>
                      </a:pPr>
                      <a:r>
                        <a:rPr lang="en-AU" sz="900" kern="1200" dirty="0" smtClean="0">
                          <a:solidFill>
                            <a:schemeClr val="dk1"/>
                          </a:solidFill>
                          <a:effectLst/>
                          <a:latin typeface="+mn-lt"/>
                          <a:ea typeface="+mn-ea"/>
                          <a:cs typeface="+mn-cs"/>
                        </a:rPr>
                        <a:t>Feeling sad v’s depression</a:t>
                      </a:r>
                    </a:p>
                    <a:p>
                      <a:pPr marL="171450" lvl="0" indent="-171450">
                        <a:buFont typeface="Arial" panose="020B0604020202020204" pitchFamily="34" charset="0"/>
                        <a:buChar char="•"/>
                      </a:pPr>
                      <a:r>
                        <a:rPr lang="en-AU" sz="900" kern="1200" dirty="0" smtClean="0">
                          <a:solidFill>
                            <a:schemeClr val="dk1"/>
                          </a:solidFill>
                          <a:effectLst/>
                          <a:latin typeface="+mn-lt"/>
                          <a:ea typeface="+mn-ea"/>
                          <a:cs typeface="+mn-cs"/>
                        </a:rPr>
                        <a:t>How do you know if you’re depressed?</a:t>
                      </a:r>
                    </a:p>
                    <a:p>
                      <a:pPr marL="171450" lvl="0" indent="-171450">
                        <a:buFont typeface="Arial" panose="020B0604020202020204" pitchFamily="34" charset="0"/>
                        <a:buChar char="•"/>
                      </a:pPr>
                      <a:r>
                        <a:rPr lang="en-AU" sz="900" kern="1200" dirty="0" smtClean="0">
                          <a:solidFill>
                            <a:schemeClr val="dk1"/>
                          </a:solidFill>
                          <a:effectLst/>
                          <a:latin typeface="+mn-lt"/>
                          <a:ea typeface="+mn-ea"/>
                          <a:cs typeface="+mn-cs"/>
                        </a:rPr>
                        <a:t>Severe depression</a:t>
                      </a:r>
                    </a:p>
                    <a:p>
                      <a:pPr marL="171450" lvl="0" indent="-171450">
                        <a:buFont typeface="Arial" panose="020B0604020202020204" pitchFamily="34" charset="0"/>
                        <a:buChar char="•"/>
                      </a:pPr>
                      <a:r>
                        <a:rPr lang="en-AU" sz="900" kern="1200" dirty="0" smtClean="0">
                          <a:solidFill>
                            <a:schemeClr val="dk1"/>
                          </a:solidFill>
                          <a:effectLst/>
                          <a:latin typeface="+mn-lt"/>
                          <a:ea typeface="+mn-ea"/>
                          <a:cs typeface="+mn-cs"/>
                        </a:rPr>
                        <a:t>A friend in need</a:t>
                      </a:r>
                    </a:p>
                    <a:p>
                      <a:pPr marL="171450" lvl="0" indent="-171450">
                        <a:buFont typeface="Arial" panose="020B0604020202020204" pitchFamily="34" charset="0"/>
                        <a:buChar char="•"/>
                      </a:pPr>
                      <a:r>
                        <a:rPr lang="en-AU" sz="900" kern="1200" dirty="0" smtClean="0">
                          <a:solidFill>
                            <a:schemeClr val="dk1"/>
                          </a:solidFill>
                          <a:effectLst/>
                          <a:latin typeface="+mn-lt"/>
                          <a:ea typeface="+mn-ea"/>
                          <a:cs typeface="+mn-cs"/>
                        </a:rPr>
                        <a:t>How do you know if someone isn’t feeling well?</a:t>
                      </a:r>
                    </a:p>
                    <a:p>
                      <a:pPr marL="171450" lvl="0" indent="-171450">
                        <a:buFont typeface="Arial" panose="020B0604020202020204" pitchFamily="34" charset="0"/>
                        <a:buChar char="•"/>
                      </a:pPr>
                      <a:r>
                        <a:rPr lang="en-AU" sz="900" kern="1200" dirty="0" smtClean="0">
                          <a:solidFill>
                            <a:schemeClr val="dk1"/>
                          </a:solidFill>
                          <a:effectLst/>
                          <a:latin typeface="+mn-lt"/>
                          <a:ea typeface="+mn-ea"/>
                          <a:cs typeface="+mn-cs"/>
                        </a:rPr>
                        <a:t>Listen, tell an adult</a:t>
                      </a:r>
                    </a:p>
                    <a:p>
                      <a:pPr marL="171450" lvl="0" indent="-171450">
                        <a:buFont typeface="Arial" panose="020B0604020202020204" pitchFamily="34" charset="0"/>
                        <a:buChar char="•"/>
                      </a:pPr>
                      <a:r>
                        <a:rPr lang="en-AU" sz="900" kern="1200" dirty="0" smtClean="0">
                          <a:solidFill>
                            <a:schemeClr val="dk1"/>
                          </a:solidFill>
                          <a:effectLst/>
                          <a:latin typeface="+mn-lt"/>
                          <a:ea typeface="+mn-ea"/>
                          <a:cs typeface="+mn-cs"/>
                        </a:rPr>
                        <a:t>Everyone needs help sometimes</a:t>
                      </a:r>
                    </a:p>
                  </a:txBody>
                  <a:tcPr marL="27000" marR="27000" marT="27000" marB="27000"/>
                </a:tc>
                <a:tc>
                  <a:txBody>
                    <a:bodyPr/>
                    <a:lstStyle/>
                    <a:p>
                      <a:pPr marL="171450" indent="-171450">
                        <a:buFont typeface="Arial" panose="020B0604020202020204" pitchFamily="34" charset="0"/>
                        <a:buChar char="•"/>
                      </a:pPr>
                      <a:r>
                        <a:rPr lang="en-AU" sz="900" dirty="0" smtClean="0"/>
                        <a:t>Everyday choices and the outcome of one’s actions</a:t>
                      </a:r>
                    </a:p>
                    <a:p>
                      <a:pPr marL="171450" indent="-171450">
                        <a:buFont typeface="Arial" panose="020B0604020202020204" pitchFamily="34" charset="0"/>
                        <a:buChar char="•"/>
                      </a:pPr>
                      <a:r>
                        <a:rPr lang="en-AU" sz="900" dirty="0" smtClean="0"/>
                        <a:t>Participants are presented with certain dilemmas to discuss, e.g.</a:t>
                      </a:r>
                    </a:p>
                    <a:p>
                      <a:endParaRPr lang="en-AU" sz="900" dirty="0"/>
                    </a:p>
                  </a:txBody>
                  <a:tcPr marL="27000" marR="27000" marT="27000" marB="27000"/>
                </a:tc>
                <a:tc>
                  <a:txBody>
                    <a:bodyPr/>
                    <a:lstStyle/>
                    <a:p>
                      <a:r>
                        <a:rPr lang="en-AU" sz="900" dirty="0" smtClean="0"/>
                        <a:t>Becoming aware of one’s feelings and how to manage stress and crises situations</a:t>
                      </a:r>
                    </a:p>
                    <a:p>
                      <a:pPr marL="285750" indent="-285750">
                        <a:buFontTx/>
                        <a:buChar char="-"/>
                      </a:pPr>
                      <a:r>
                        <a:rPr lang="en-AU" sz="900" dirty="0" smtClean="0"/>
                        <a:t>Own examples</a:t>
                      </a:r>
                    </a:p>
                    <a:p>
                      <a:pPr marL="285750" indent="-285750">
                        <a:buFontTx/>
                        <a:buChar char="-"/>
                      </a:pPr>
                      <a:r>
                        <a:rPr lang="en-AU" sz="900" dirty="0" smtClean="0"/>
                        <a:t>When parents fight role-play</a:t>
                      </a:r>
                    </a:p>
                    <a:p>
                      <a:pPr marL="285750" indent="-285750">
                        <a:buFontTx/>
                        <a:buChar char="-"/>
                      </a:pPr>
                      <a:r>
                        <a:rPr lang="en-AU" sz="900" dirty="0" smtClean="0"/>
                        <a:t>Exclusion and bullying role-play</a:t>
                      </a:r>
                    </a:p>
                  </a:txBody>
                  <a:tcPr marL="27000" marR="27000" marT="27000" marB="27000"/>
                </a:tc>
                <a:tc>
                  <a:txBody>
                    <a:bodyPr/>
                    <a:lstStyle/>
                    <a:p>
                      <a:pPr marL="171450" indent="-171450">
                        <a:buFont typeface="Arial" panose="020B0604020202020204" pitchFamily="34" charset="0"/>
                        <a:buChar char="•"/>
                      </a:pPr>
                      <a:r>
                        <a:rPr lang="en-AU" sz="900" dirty="0" smtClean="0"/>
                        <a:t>Listening to others and speaking about depression and suicidal thoughts</a:t>
                      </a:r>
                    </a:p>
                    <a:p>
                      <a:pPr marL="171450" indent="-171450">
                        <a:buFont typeface="Arial" panose="020B0604020202020204" pitchFamily="34" charset="0"/>
                        <a:buChar char="•"/>
                      </a:pPr>
                      <a:r>
                        <a:rPr lang="en-AU" sz="900" dirty="0" smtClean="0"/>
                        <a:t>E.g. 1.	Eric fights with his parents; he thinks that everyone around him is horrible. He sleeps badly, starts to drink a lot of alcohol and stays away from school</a:t>
                      </a:r>
                      <a:endParaRPr lang="en-AU" sz="900" dirty="0"/>
                    </a:p>
                  </a:txBody>
                  <a:tcPr marL="27000" marR="27000" marT="27000" marB="27000"/>
                </a:tc>
                <a:tc>
                  <a:txBody>
                    <a:bodyPr/>
                    <a:lstStyle/>
                    <a:p>
                      <a:pPr marL="171450" indent="-171450">
                        <a:buFont typeface="Arial" panose="020B0604020202020204" pitchFamily="34" charset="0"/>
                        <a:buChar char="•"/>
                      </a:pPr>
                      <a:r>
                        <a:rPr lang="en-AU" sz="900" dirty="0" smtClean="0"/>
                        <a:t>Content prepared by YAM Instructor</a:t>
                      </a:r>
                    </a:p>
                    <a:p>
                      <a:pPr marL="171450" indent="-171450">
                        <a:buFont typeface="Arial" panose="020B0604020202020204" pitchFamily="34" charset="0"/>
                        <a:buChar char="•"/>
                      </a:pPr>
                      <a:r>
                        <a:rPr lang="en-AU" sz="900" dirty="0" smtClean="0"/>
                        <a:t>Contingent on climate, questions and concerns of the groups</a:t>
                      </a:r>
                    </a:p>
                    <a:p>
                      <a:pPr marL="171450" indent="-171450">
                        <a:buFont typeface="Arial" panose="020B0604020202020204" pitchFamily="34" charset="0"/>
                        <a:buChar char="•"/>
                      </a:pPr>
                      <a:r>
                        <a:rPr lang="en-AU" sz="900" dirty="0" smtClean="0"/>
                        <a:t>Summarise what has been learnt</a:t>
                      </a:r>
                    </a:p>
                    <a:p>
                      <a:pPr marL="171450" indent="-171450">
                        <a:buFont typeface="Arial" panose="020B0604020202020204" pitchFamily="34" charset="0"/>
                        <a:buChar char="•"/>
                      </a:pPr>
                      <a:r>
                        <a:rPr lang="en-AU" sz="900" dirty="0" smtClean="0"/>
                        <a:t>Contact details for local health care and other community support</a:t>
                      </a:r>
                    </a:p>
                  </a:txBody>
                  <a:tcPr marL="27000" marR="27000" marT="27000" marB="27000"/>
                </a:tc>
              </a:tr>
            </a:tbl>
          </a:graphicData>
        </a:graphic>
      </p:graphicFrame>
    </p:spTree>
    <p:extLst>
      <p:ext uri="{BB962C8B-B14F-4D97-AF65-F5344CB8AC3E}">
        <p14:creationId xmlns:p14="http://schemas.microsoft.com/office/powerpoint/2010/main" val="1304404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noAutofit/>
          </a:bodyPr>
          <a:lstStyle/>
          <a:p>
            <a:pPr algn="l"/>
            <a:r>
              <a:rPr lang="en-US" sz="2800" dirty="0" smtClean="0"/>
              <a:t>WG4 – Data driven suicide prevention</a:t>
            </a:r>
            <a:endParaRPr lang="en-US" sz="2800" dirty="0"/>
          </a:p>
        </p:txBody>
      </p:sp>
      <p:pic>
        <p:nvPicPr>
          <p:cNvPr id="4" name="Picture 8" descr="J:\All Staff\CommsWorkingFiles\LifeSpan\Graphics and Logos\images for presentations and collateral\Lifespan wheel with cocentric circles\Lifespan-wheel_cocentric-circles-01.png"/>
          <p:cNvPicPr>
            <a:picLocks noChangeAspect="1" noChangeArrowheads="1"/>
          </p:cNvPicPr>
          <p:nvPr/>
        </p:nvPicPr>
        <p:blipFill rotWithShape="1">
          <a:blip r:embed="rId3">
            <a:extLst>
              <a:ext uri="{28A0092B-C50C-407E-A947-70E740481C1C}">
                <a14:useLocalDpi xmlns:a14="http://schemas.microsoft.com/office/drawing/2010/main"/>
              </a:ext>
            </a:extLst>
          </a:blip>
          <a:srcRect l="23521" t="14782" r="23593" b="14702"/>
          <a:stretch/>
        </p:blipFill>
        <p:spPr bwMode="auto">
          <a:xfrm>
            <a:off x="2474844" y="1138029"/>
            <a:ext cx="3826565" cy="382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39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lstStyle/>
          <a:p>
            <a:pPr algn="l"/>
            <a:r>
              <a:rPr lang="en-US" dirty="0" smtClean="0"/>
              <a:t>Resource atlas</a:t>
            </a:r>
            <a:endParaRPr lang="en-US" dirty="0"/>
          </a:p>
        </p:txBody>
      </p:sp>
      <p:sp>
        <p:nvSpPr>
          <p:cNvPr id="14" name="Rectangle 13"/>
          <p:cNvSpPr/>
          <p:nvPr/>
        </p:nvSpPr>
        <p:spPr>
          <a:xfrm>
            <a:off x="4484703" y="3975906"/>
            <a:ext cx="3348372" cy="9721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a:solidFill>
                <a:prstClr val="white"/>
              </a:solidFill>
            </a:endParaRPr>
          </a:p>
        </p:txBody>
      </p:sp>
      <p:sp>
        <p:nvSpPr>
          <p:cNvPr id="15" name="Rectangle 14"/>
          <p:cNvSpPr/>
          <p:nvPr/>
        </p:nvSpPr>
        <p:spPr>
          <a:xfrm>
            <a:off x="1385646" y="1491630"/>
            <a:ext cx="5454606" cy="3294366"/>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dirty="0">
              <a:solidFill>
                <a:prstClr val="white"/>
              </a:solidFill>
            </a:endParaRPr>
          </a:p>
        </p:txBody>
      </p:sp>
      <p:sp>
        <p:nvSpPr>
          <p:cNvPr id="16" name="Rectangle 15"/>
          <p:cNvSpPr/>
          <p:nvPr/>
        </p:nvSpPr>
        <p:spPr>
          <a:xfrm>
            <a:off x="6921261" y="1491630"/>
            <a:ext cx="911814" cy="329436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vert="vert270" rtlCol="0" anchor="b" anchorCtr="0"/>
          <a:lstStyle/>
          <a:p>
            <a:pPr algn="ctr"/>
            <a:r>
              <a:rPr lang="en-AU" sz="1050" dirty="0">
                <a:solidFill>
                  <a:prstClr val="white"/>
                </a:solidFill>
                <a:latin typeface="Calibri" panose="020F0502020204030204" pitchFamily="34" charset="0"/>
              </a:rPr>
              <a:t>BLACK DOG MASTER DATABASE &gt;&gt;</a:t>
            </a:r>
          </a:p>
          <a:p>
            <a:pPr algn="ctr"/>
            <a:r>
              <a:rPr lang="en-AU" sz="1050" dirty="0">
                <a:solidFill>
                  <a:prstClr val="white"/>
                </a:solidFill>
                <a:latin typeface="Calibri" panose="020F0502020204030204" pitchFamily="34" charset="0"/>
              </a:rPr>
              <a:t>FUTURE STATE PUBLIC RESOURCE</a:t>
            </a:r>
          </a:p>
        </p:txBody>
      </p:sp>
      <p:sp>
        <p:nvSpPr>
          <p:cNvPr id="17" name="Rectangle 16"/>
          <p:cNvSpPr/>
          <p:nvPr/>
        </p:nvSpPr>
        <p:spPr>
          <a:xfrm>
            <a:off x="1493658" y="1709939"/>
            <a:ext cx="810090" cy="432048"/>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900" dirty="0">
                <a:solidFill>
                  <a:srgbClr val="31261D"/>
                </a:solidFill>
                <a:latin typeface="Calibri" panose="020F0502020204030204" pitchFamily="34" charset="0"/>
              </a:rPr>
              <a:t>SENSIS Data collections</a:t>
            </a:r>
          </a:p>
        </p:txBody>
      </p:sp>
      <p:sp>
        <p:nvSpPr>
          <p:cNvPr id="18" name="Rectangle 17"/>
          <p:cNvSpPr/>
          <p:nvPr/>
        </p:nvSpPr>
        <p:spPr>
          <a:xfrm>
            <a:off x="1493658" y="2236498"/>
            <a:ext cx="810090" cy="432048"/>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900" dirty="0" err="1">
                <a:solidFill>
                  <a:srgbClr val="31261D"/>
                </a:solidFill>
                <a:latin typeface="Calibri" panose="020F0502020204030204" pitchFamily="34" charset="0"/>
              </a:rPr>
              <a:t>HealthDirect</a:t>
            </a:r>
            <a:r>
              <a:rPr lang="en-AU" sz="900" dirty="0">
                <a:solidFill>
                  <a:srgbClr val="31261D"/>
                </a:solidFill>
                <a:latin typeface="Calibri" panose="020F0502020204030204" pitchFamily="34" charset="0"/>
              </a:rPr>
              <a:t> Data</a:t>
            </a:r>
          </a:p>
        </p:txBody>
      </p:sp>
      <p:sp>
        <p:nvSpPr>
          <p:cNvPr id="19" name="Rectangle 18"/>
          <p:cNvSpPr/>
          <p:nvPr/>
        </p:nvSpPr>
        <p:spPr>
          <a:xfrm>
            <a:off x="1493658" y="2787774"/>
            <a:ext cx="810090" cy="432048"/>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900" dirty="0">
                <a:solidFill>
                  <a:srgbClr val="31261D"/>
                </a:solidFill>
                <a:latin typeface="Calibri" panose="020F0502020204030204" pitchFamily="34" charset="0"/>
              </a:rPr>
              <a:t>Site held databases</a:t>
            </a:r>
          </a:p>
        </p:txBody>
      </p:sp>
      <p:sp>
        <p:nvSpPr>
          <p:cNvPr id="20" name="Rectangle 19"/>
          <p:cNvSpPr/>
          <p:nvPr/>
        </p:nvSpPr>
        <p:spPr>
          <a:xfrm>
            <a:off x="1493658" y="3289615"/>
            <a:ext cx="810090" cy="432048"/>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900" dirty="0">
                <a:solidFill>
                  <a:srgbClr val="31261D"/>
                </a:solidFill>
                <a:latin typeface="Calibri" panose="020F0502020204030204" pitchFamily="34" charset="0"/>
              </a:rPr>
              <a:t>Individual org/staff</a:t>
            </a:r>
          </a:p>
        </p:txBody>
      </p:sp>
      <p:sp>
        <p:nvSpPr>
          <p:cNvPr id="21" name="Rectangle 20"/>
          <p:cNvSpPr/>
          <p:nvPr/>
        </p:nvSpPr>
        <p:spPr>
          <a:xfrm>
            <a:off x="1493658" y="3816173"/>
            <a:ext cx="810090" cy="432048"/>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900" dirty="0" err="1">
                <a:solidFill>
                  <a:srgbClr val="31261D"/>
                </a:solidFill>
                <a:latin typeface="Calibri" panose="020F0502020204030204" pitchFamily="34" charset="0"/>
              </a:rPr>
              <a:t>ANU</a:t>
            </a:r>
            <a:r>
              <a:rPr lang="en-AU" sz="900" dirty="0">
                <a:solidFill>
                  <a:srgbClr val="31261D"/>
                </a:solidFill>
                <a:latin typeface="Calibri" panose="020F0502020204030204" pitchFamily="34" charset="0"/>
              </a:rPr>
              <a:t> data in </a:t>
            </a:r>
            <a:r>
              <a:rPr lang="en-AU" sz="900" dirty="0" err="1">
                <a:solidFill>
                  <a:srgbClr val="31261D"/>
                </a:solidFill>
                <a:latin typeface="Calibri" panose="020F0502020204030204" pitchFamily="34" charset="0"/>
              </a:rPr>
              <a:t>GRAPHC</a:t>
            </a:r>
            <a:r>
              <a:rPr lang="en-AU" sz="900" dirty="0">
                <a:solidFill>
                  <a:srgbClr val="31261D"/>
                </a:solidFill>
                <a:latin typeface="Calibri" panose="020F0502020204030204" pitchFamily="34" charset="0"/>
              </a:rPr>
              <a:t> portal</a:t>
            </a:r>
          </a:p>
        </p:txBody>
      </p:sp>
      <p:sp>
        <p:nvSpPr>
          <p:cNvPr id="22" name="Rectangle 21"/>
          <p:cNvSpPr/>
          <p:nvPr/>
        </p:nvSpPr>
        <p:spPr>
          <a:xfrm>
            <a:off x="2681790" y="2247714"/>
            <a:ext cx="810000" cy="432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900" dirty="0">
                <a:solidFill>
                  <a:srgbClr val="31261D"/>
                </a:solidFill>
                <a:latin typeface="Calibri" panose="020F0502020204030204" pitchFamily="34" charset="0"/>
              </a:rPr>
              <a:t>Data cleaning to remove duplicates</a:t>
            </a:r>
          </a:p>
        </p:txBody>
      </p:sp>
      <p:sp>
        <p:nvSpPr>
          <p:cNvPr id="23" name="Rectangle 22"/>
          <p:cNvSpPr/>
          <p:nvPr/>
        </p:nvSpPr>
        <p:spPr>
          <a:xfrm>
            <a:off x="4085946" y="2135609"/>
            <a:ext cx="1728192" cy="651173"/>
          </a:xfrm>
          <a:prstGeom prst="rect">
            <a:avLst/>
          </a:prstGeom>
          <a:solidFill>
            <a:schemeClr val="accent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900" b="1" dirty="0" err="1">
                <a:solidFill>
                  <a:prstClr val="white"/>
                </a:solidFill>
                <a:latin typeface="Calibri" panose="020F0502020204030204" pitchFamily="34" charset="0"/>
              </a:rPr>
              <a:t>ANU</a:t>
            </a:r>
            <a:r>
              <a:rPr lang="en-AU" sz="900" b="1" dirty="0">
                <a:solidFill>
                  <a:prstClr val="white"/>
                </a:solidFill>
                <a:latin typeface="Calibri" panose="020F0502020204030204" pitchFamily="34" charset="0"/>
              </a:rPr>
              <a:t> </a:t>
            </a:r>
            <a:r>
              <a:rPr lang="en-AU" sz="900" b="1" dirty="0" err="1">
                <a:solidFill>
                  <a:prstClr val="white"/>
                </a:solidFill>
                <a:latin typeface="Calibri" panose="020F0502020204030204" pitchFamily="34" charset="0"/>
              </a:rPr>
              <a:t>GRAPHC</a:t>
            </a:r>
            <a:r>
              <a:rPr lang="en-AU" sz="900" b="1" dirty="0">
                <a:solidFill>
                  <a:prstClr val="white"/>
                </a:solidFill>
                <a:latin typeface="Calibri" panose="020F0502020204030204" pitchFamily="34" charset="0"/>
              </a:rPr>
              <a:t> PORTAL:  </a:t>
            </a:r>
            <a:r>
              <a:rPr lang="en-AU" sz="900" dirty="0">
                <a:solidFill>
                  <a:prstClr val="white"/>
                </a:solidFill>
                <a:latin typeface="Calibri" panose="020F0502020204030204" pitchFamily="34" charset="0"/>
              </a:rPr>
              <a:t>Geospatially maps the service data, enables BDI add fields for consistent capture</a:t>
            </a:r>
          </a:p>
        </p:txBody>
      </p:sp>
      <p:sp>
        <p:nvSpPr>
          <p:cNvPr id="24" name="Rectangle 23"/>
          <p:cNvSpPr/>
          <p:nvPr/>
        </p:nvSpPr>
        <p:spPr>
          <a:xfrm>
            <a:off x="6516216" y="1706662"/>
            <a:ext cx="810090" cy="432048"/>
          </a:xfrm>
          <a:prstGeom prst="rect">
            <a:avLst/>
          </a:prstGeom>
          <a:solidFill>
            <a:srgbClr val="0070C0"/>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900" dirty="0">
                <a:solidFill>
                  <a:prstClr val="white"/>
                </a:solidFill>
                <a:latin typeface="Calibri" panose="020F0502020204030204" pitchFamily="34" charset="0"/>
              </a:rPr>
              <a:t>MAPS</a:t>
            </a:r>
          </a:p>
        </p:txBody>
      </p:sp>
      <p:sp>
        <p:nvSpPr>
          <p:cNvPr id="25" name="Rectangle 24"/>
          <p:cNvSpPr/>
          <p:nvPr/>
        </p:nvSpPr>
        <p:spPr>
          <a:xfrm>
            <a:off x="6516216" y="2233220"/>
            <a:ext cx="810090" cy="432048"/>
          </a:xfrm>
          <a:prstGeom prst="rect">
            <a:avLst/>
          </a:prstGeom>
          <a:solidFill>
            <a:srgbClr val="0070C0"/>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900" dirty="0">
                <a:solidFill>
                  <a:prstClr val="white"/>
                </a:solidFill>
                <a:latin typeface="Calibri" panose="020F0502020204030204" pitchFamily="34" charset="0"/>
              </a:rPr>
              <a:t>Report on baseline of region</a:t>
            </a:r>
          </a:p>
        </p:txBody>
      </p:sp>
      <p:sp>
        <p:nvSpPr>
          <p:cNvPr id="26" name="Rectangle 25"/>
          <p:cNvSpPr/>
          <p:nvPr/>
        </p:nvSpPr>
        <p:spPr>
          <a:xfrm>
            <a:off x="6516216" y="2786606"/>
            <a:ext cx="810090" cy="432048"/>
          </a:xfrm>
          <a:prstGeom prst="rect">
            <a:avLst/>
          </a:prstGeom>
          <a:solidFill>
            <a:srgbClr val="0070C0"/>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900" dirty="0">
                <a:solidFill>
                  <a:prstClr val="white"/>
                </a:solidFill>
                <a:latin typeface="Calibri" panose="020F0502020204030204" pitchFamily="34" charset="0"/>
              </a:rPr>
              <a:t>Process Outcome</a:t>
            </a:r>
          </a:p>
        </p:txBody>
      </p:sp>
      <p:sp>
        <p:nvSpPr>
          <p:cNvPr id="27" name="Rectangle 26"/>
          <p:cNvSpPr/>
          <p:nvPr/>
        </p:nvSpPr>
        <p:spPr>
          <a:xfrm>
            <a:off x="4085946" y="3490844"/>
            <a:ext cx="1014006" cy="432048"/>
          </a:xfrm>
          <a:prstGeom prst="rect">
            <a:avLst/>
          </a:prstGeom>
          <a:solidFill>
            <a:srgbClr val="FFC000"/>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900" dirty="0">
                <a:solidFill>
                  <a:srgbClr val="31261D"/>
                </a:solidFill>
                <a:latin typeface="Calibri" panose="020F0502020204030204" pitchFamily="34" charset="0"/>
              </a:rPr>
              <a:t>Sites capture remaining data using two formats</a:t>
            </a:r>
          </a:p>
        </p:txBody>
      </p:sp>
      <p:sp>
        <p:nvSpPr>
          <p:cNvPr id="28" name="Rectangle 27"/>
          <p:cNvSpPr/>
          <p:nvPr/>
        </p:nvSpPr>
        <p:spPr>
          <a:xfrm>
            <a:off x="4085946" y="2840788"/>
            <a:ext cx="1728192" cy="433040"/>
          </a:xfrm>
          <a:prstGeom prst="rect">
            <a:avLst/>
          </a:prstGeom>
          <a:solidFill>
            <a:schemeClr val="accent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900" dirty="0">
                <a:solidFill>
                  <a:prstClr val="white"/>
                </a:solidFill>
                <a:latin typeface="Calibri" panose="020F0502020204030204" pitchFamily="34" charset="0"/>
              </a:rPr>
              <a:t>Produce reports on existing data for a site (could be spreadsheet/report)</a:t>
            </a:r>
          </a:p>
        </p:txBody>
      </p:sp>
      <p:sp>
        <p:nvSpPr>
          <p:cNvPr id="29" name="Rectangle 28"/>
          <p:cNvSpPr/>
          <p:nvPr/>
        </p:nvSpPr>
        <p:spPr>
          <a:xfrm>
            <a:off x="4085946" y="4138916"/>
            <a:ext cx="810090" cy="432048"/>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900" dirty="0">
                <a:solidFill>
                  <a:srgbClr val="31261D"/>
                </a:solidFill>
                <a:latin typeface="Calibri" panose="020F0502020204030204" pitchFamily="34" charset="0"/>
              </a:rPr>
              <a:t>Face to face interviews</a:t>
            </a:r>
          </a:p>
        </p:txBody>
      </p:sp>
      <p:sp>
        <p:nvSpPr>
          <p:cNvPr id="30" name="Rectangle 29"/>
          <p:cNvSpPr/>
          <p:nvPr/>
        </p:nvSpPr>
        <p:spPr>
          <a:xfrm>
            <a:off x="5112060" y="4138916"/>
            <a:ext cx="810090" cy="432048"/>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900" dirty="0">
                <a:solidFill>
                  <a:srgbClr val="31261D"/>
                </a:solidFill>
                <a:latin typeface="Calibri" panose="020F0502020204030204" pitchFamily="34" charset="0"/>
              </a:rPr>
              <a:t>Surveys distributed to staff</a:t>
            </a:r>
          </a:p>
        </p:txBody>
      </p:sp>
      <p:cxnSp>
        <p:nvCxnSpPr>
          <p:cNvPr id="31" name="Elbow Connector 30"/>
          <p:cNvCxnSpPr>
            <a:stCxn id="17" idx="3"/>
            <a:endCxn id="21" idx="3"/>
          </p:cNvCxnSpPr>
          <p:nvPr/>
        </p:nvCxnSpPr>
        <p:spPr>
          <a:xfrm>
            <a:off x="2303748" y="1925963"/>
            <a:ext cx="9525" cy="2106234"/>
          </a:xfrm>
          <a:prstGeom prst="bentConnector3">
            <a:avLst>
              <a:gd name="adj1" fmla="val 1800000"/>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2308511" y="2471705"/>
            <a:ext cx="378042" cy="0"/>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313273" y="3008897"/>
            <a:ext cx="162000"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300714" y="3522585"/>
            <a:ext cx="162000"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5" name="Elbow Connector 34"/>
          <p:cNvCxnSpPr>
            <a:stCxn id="24" idx="1"/>
            <a:endCxn id="26" idx="1"/>
          </p:cNvCxnSpPr>
          <p:nvPr/>
        </p:nvCxnSpPr>
        <p:spPr>
          <a:xfrm rot="10800000" flipV="1">
            <a:off x="6516216" y="1922686"/>
            <a:ext cx="9525" cy="1079945"/>
          </a:xfrm>
          <a:prstGeom prst="bentConnector3">
            <a:avLst>
              <a:gd name="adj1" fmla="val 1800000"/>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358978" y="2462658"/>
            <a:ext cx="162000" cy="0"/>
          </a:xfrm>
          <a:prstGeom prst="line">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5814138" y="2462746"/>
            <a:ext cx="544840"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3491790" y="2463714"/>
            <a:ext cx="579261" cy="7991"/>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4517994" y="3273828"/>
            <a:ext cx="0" cy="216000"/>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4517994" y="3922892"/>
            <a:ext cx="0" cy="216000"/>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896060" y="4354940"/>
            <a:ext cx="216000" cy="0"/>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5517105" y="3289615"/>
            <a:ext cx="0" cy="849278"/>
          </a:xfrm>
          <a:prstGeom prst="straightConnector1">
            <a:avLst/>
          </a:prstGeom>
          <a:ln>
            <a:solidFill>
              <a:schemeClr val="bg1">
                <a:lumMod val="50000"/>
              </a:schemeClr>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2735796" y="1545637"/>
            <a:ext cx="3423093" cy="530915"/>
          </a:xfrm>
          <a:prstGeom prst="rect">
            <a:avLst/>
          </a:prstGeom>
          <a:noFill/>
        </p:spPr>
        <p:txBody>
          <a:bodyPr wrap="square" rtlCol="0">
            <a:spAutoFit/>
          </a:bodyPr>
          <a:lstStyle/>
          <a:p>
            <a:pPr algn="ctr"/>
            <a:r>
              <a:rPr lang="en-AU" sz="1050" i="1" dirty="0">
                <a:solidFill>
                  <a:srgbClr val="31261D"/>
                </a:solidFill>
                <a:latin typeface="Calibri" panose="020F0502020204030204" pitchFamily="34" charset="0"/>
              </a:rPr>
              <a:t>Suicide Prevention Service Mapping Framework</a:t>
            </a:r>
          </a:p>
          <a:p>
            <a:pPr algn="ctr"/>
            <a:r>
              <a:rPr lang="en-AU" sz="900" i="1" dirty="0">
                <a:solidFill>
                  <a:srgbClr val="31261D"/>
                </a:solidFill>
                <a:latin typeface="Calibri" panose="020F0502020204030204" pitchFamily="34" charset="0"/>
              </a:rPr>
              <a:t>What info is needed, how it is categorised, facility, services provided, practitioner profile, client demographic </a:t>
            </a:r>
          </a:p>
        </p:txBody>
      </p:sp>
      <p:sp>
        <p:nvSpPr>
          <p:cNvPr id="44" name="Rectangle 43"/>
          <p:cNvSpPr/>
          <p:nvPr/>
        </p:nvSpPr>
        <p:spPr>
          <a:xfrm>
            <a:off x="6525741" y="1248603"/>
            <a:ext cx="810090"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900" b="1" dirty="0">
                <a:solidFill>
                  <a:srgbClr val="FF0000"/>
                </a:solidFill>
                <a:latin typeface="Calibri" panose="020F0502020204030204" pitchFamily="34" charset="0"/>
              </a:rPr>
              <a:t>PRODUCTS</a:t>
            </a:r>
          </a:p>
        </p:txBody>
      </p:sp>
      <p:sp>
        <p:nvSpPr>
          <p:cNvPr id="45" name="Rectangle 44"/>
          <p:cNvSpPr/>
          <p:nvPr/>
        </p:nvSpPr>
        <p:spPr>
          <a:xfrm>
            <a:off x="4463988" y="1248603"/>
            <a:ext cx="810090"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900" b="1" dirty="0">
                <a:solidFill>
                  <a:srgbClr val="FF0000"/>
                </a:solidFill>
                <a:latin typeface="Calibri" panose="020F0502020204030204" pitchFamily="34" charset="0"/>
              </a:rPr>
              <a:t>PORTAL</a:t>
            </a:r>
          </a:p>
        </p:txBody>
      </p:sp>
      <p:sp>
        <p:nvSpPr>
          <p:cNvPr id="46" name="Rectangle 45"/>
          <p:cNvSpPr/>
          <p:nvPr/>
        </p:nvSpPr>
        <p:spPr>
          <a:xfrm>
            <a:off x="1439652" y="1248603"/>
            <a:ext cx="891090"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900" b="1" dirty="0">
                <a:solidFill>
                  <a:srgbClr val="FF0000"/>
                </a:solidFill>
                <a:latin typeface="Calibri" panose="020F0502020204030204" pitchFamily="34" charset="0"/>
              </a:rPr>
              <a:t>DATA SOURCES</a:t>
            </a:r>
          </a:p>
        </p:txBody>
      </p:sp>
    </p:spTree>
    <p:extLst>
      <p:ext uri="{BB962C8B-B14F-4D97-AF65-F5344CB8AC3E}">
        <p14:creationId xmlns:p14="http://schemas.microsoft.com/office/powerpoint/2010/main" val="2977377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lstStyle/>
          <a:p>
            <a:pPr algn="l"/>
            <a:r>
              <a:rPr lang="en-US" dirty="0" smtClean="0"/>
              <a:t>Service taxonomy</a:t>
            </a:r>
            <a:endParaRPr lang="en-US" dirty="0"/>
          </a:p>
        </p:txBody>
      </p:sp>
      <p:pic>
        <p:nvPicPr>
          <p:cNvPr id="47" name="Picture 4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0077" y="1372626"/>
            <a:ext cx="8824593" cy="3447853"/>
          </a:xfrm>
          <a:prstGeom prst="rect">
            <a:avLst/>
          </a:prstGeom>
        </p:spPr>
      </p:pic>
    </p:spTree>
    <p:extLst>
      <p:ext uri="{BB962C8B-B14F-4D97-AF65-F5344CB8AC3E}">
        <p14:creationId xmlns:p14="http://schemas.microsoft.com/office/powerpoint/2010/main" val="24294259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lstStyle/>
          <a:p>
            <a:pPr algn="l"/>
            <a:r>
              <a:rPr lang="en-US" dirty="0" smtClean="0"/>
              <a:t>Suicide audit</a:t>
            </a:r>
            <a:endParaRPr lang="en-US" dirty="0"/>
          </a:p>
        </p:txBody>
      </p:sp>
      <p:sp>
        <p:nvSpPr>
          <p:cNvPr id="3" name="Content Placeholder 2"/>
          <p:cNvSpPr>
            <a:spLocks noGrp="1"/>
          </p:cNvSpPr>
          <p:nvPr>
            <p:ph sz="quarter" idx="10"/>
          </p:nvPr>
        </p:nvSpPr>
        <p:spPr>
          <a:xfrm>
            <a:off x="947451" y="1383506"/>
            <a:ext cx="7447402" cy="3243578"/>
          </a:xfrm>
        </p:spPr>
        <p:txBody>
          <a:bodyPr>
            <a:noAutofit/>
          </a:bodyPr>
          <a:lstStyle/>
          <a:p>
            <a:pPr marL="0" indent="0">
              <a:buNone/>
            </a:pPr>
            <a:r>
              <a:rPr lang="en-AU" sz="1600" b="1" dirty="0"/>
              <a:t>Aims: </a:t>
            </a:r>
            <a:r>
              <a:rPr lang="en-AU" sz="1600" dirty="0"/>
              <a:t>Bring together primary data sources on suicide deaths and attempts which will be geospatially mapped to help identify trends and high-risk groups vulnerable to suicide; form the basis of the means restriction strategy and provide a data-driven approach to informing the development of local LifeSpan Suicide Prevention Action Plans.</a:t>
            </a:r>
          </a:p>
          <a:p>
            <a:pPr marL="0" indent="0">
              <a:buNone/>
            </a:pPr>
            <a:r>
              <a:rPr lang="en-AU" sz="1600" b="1" dirty="0"/>
              <a:t>Primary data sources</a:t>
            </a:r>
          </a:p>
          <a:p>
            <a:r>
              <a:rPr lang="en-AU" sz="1600" dirty="0"/>
              <a:t>NSW Police data, NCIS, NSW Health, Ambulance data, Headspace youth suicide register</a:t>
            </a:r>
          </a:p>
          <a:p>
            <a:pPr marL="0" indent="0">
              <a:buNone/>
            </a:pPr>
            <a:r>
              <a:rPr lang="en-AU" sz="1600" b="1" dirty="0"/>
              <a:t>Process</a:t>
            </a:r>
          </a:p>
          <a:p>
            <a:r>
              <a:rPr lang="en-AU" sz="1600" dirty="0"/>
              <a:t>BDI to access, code, interpret and analyse data from four primary sources to produce Suicide Audit Report</a:t>
            </a:r>
          </a:p>
          <a:p>
            <a:r>
              <a:rPr lang="en-AU" sz="1600" dirty="0">
                <a:solidFill>
                  <a:srgbClr val="C00000"/>
                </a:solidFill>
              </a:rPr>
              <a:t>Local focus group (local health services, emergency services and community groups) on existing data use and needs, identifying additional data sources, determining if data align or differs with local perceptions and establishing preferred format and content of audit report (level of detail, frequency.</a:t>
            </a:r>
          </a:p>
          <a:p>
            <a:r>
              <a:rPr lang="en-AU" sz="1600" dirty="0">
                <a:solidFill>
                  <a:srgbClr val="C00000"/>
                </a:solidFill>
              </a:rPr>
              <a:t>Sites develop means restriction plan</a:t>
            </a:r>
          </a:p>
        </p:txBody>
      </p:sp>
    </p:spTree>
    <p:extLst>
      <p:ext uri="{BB962C8B-B14F-4D97-AF65-F5344CB8AC3E}">
        <p14:creationId xmlns:p14="http://schemas.microsoft.com/office/powerpoint/2010/main" val="37001365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lstStyle/>
          <a:p>
            <a:pPr algn="l"/>
            <a:r>
              <a:rPr lang="en-US" dirty="0" smtClean="0"/>
              <a:t>S9: Means restriction</a:t>
            </a:r>
            <a:endParaRPr lang="en-US" dirty="0"/>
          </a:p>
        </p:txBody>
      </p:sp>
      <p:graphicFrame>
        <p:nvGraphicFramePr>
          <p:cNvPr id="3" name="Table 2"/>
          <p:cNvGraphicFramePr>
            <a:graphicFrameLocks noGrp="1"/>
          </p:cNvGraphicFramePr>
          <p:nvPr>
            <p:extLst/>
          </p:nvPr>
        </p:nvGraphicFramePr>
        <p:xfrm>
          <a:off x="4734018" y="1275606"/>
          <a:ext cx="2926093" cy="2570697"/>
        </p:xfrm>
        <a:graphic>
          <a:graphicData uri="http://schemas.openxmlformats.org/drawingml/2006/table">
            <a:tbl>
              <a:tblPr firstRow="1" bandRow="1">
                <a:tableStyleId>{5C22544A-7EE6-4342-B048-85BDC9FD1C3A}</a:tableStyleId>
              </a:tblPr>
              <a:tblGrid>
                <a:gridCol w="2926093"/>
              </a:tblGrid>
              <a:tr h="274320">
                <a:tc>
                  <a:txBody>
                    <a:bodyPr/>
                    <a:lstStyle/>
                    <a:p>
                      <a:r>
                        <a:rPr lang="en-US" sz="1400" dirty="0" smtClean="0">
                          <a:solidFill>
                            <a:srgbClr val="81BC00"/>
                          </a:solidFill>
                        </a:rPr>
                        <a:t>Problem</a:t>
                      </a:r>
                      <a:endParaRPr lang="en-US" sz="1400" dirty="0">
                        <a:solidFill>
                          <a:srgbClr val="81BC00"/>
                        </a:solidFill>
                      </a:endParaRPr>
                    </a:p>
                  </a:txBody>
                  <a:tcPr marL="68580" marR="68580" marT="34290" marB="34290">
                    <a:lnB w="28575" cap="flat" cmpd="sng" algn="ctr">
                      <a:solidFill>
                        <a:schemeClr val="accent1"/>
                      </a:solidFill>
                      <a:prstDash val="solid"/>
                      <a:round/>
                      <a:headEnd type="none" w="med" len="med"/>
                      <a:tailEnd type="none" w="med" len="med"/>
                    </a:lnB>
                    <a:solidFill>
                      <a:schemeClr val="bg1"/>
                    </a:solidFill>
                  </a:tcPr>
                </a:tc>
              </a:tr>
              <a:tr h="2288757">
                <a:tc>
                  <a:txBody>
                    <a:bodyPr/>
                    <a:lstStyle/>
                    <a:p>
                      <a:pPr marL="171450" lvl="0" indent="-171450">
                        <a:spcAft>
                          <a:spcPts val="0"/>
                        </a:spcAft>
                        <a:buFont typeface="Arial" charset="0"/>
                        <a:buChar char="•"/>
                      </a:pPr>
                      <a:r>
                        <a:rPr lang="en-AU" sz="1400" dirty="0" smtClean="0">
                          <a:effectLst/>
                          <a:latin typeface="Arial" charset="0"/>
                          <a:ea typeface="Calibri" charset="0"/>
                          <a:cs typeface="Times New Roman" charset="0"/>
                        </a:rPr>
                        <a:t>Limited data on trends in means</a:t>
                      </a:r>
                    </a:p>
                    <a:p>
                      <a:pPr marL="628650" lvl="1" indent="-171450">
                        <a:spcAft>
                          <a:spcPts val="0"/>
                        </a:spcAft>
                        <a:buFont typeface="Arial" charset="0"/>
                        <a:buChar char="•"/>
                      </a:pPr>
                      <a:r>
                        <a:rPr lang="en-AU" sz="1400" dirty="0" smtClean="0">
                          <a:effectLst/>
                          <a:latin typeface="Arial" charset="0"/>
                          <a:ea typeface="Calibri" charset="0"/>
                          <a:cs typeface="Times New Roman" charset="0"/>
                        </a:rPr>
                        <a:t>Not local</a:t>
                      </a:r>
                    </a:p>
                    <a:p>
                      <a:pPr marL="628650" lvl="1" indent="-171450">
                        <a:spcAft>
                          <a:spcPts val="0"/>
                        </a:spcAft>
                        <a:buFont typeface="Arial" charset="0"/>
                        <a:buChar char="•"/>
                      </a:pPr>
                      <a:r>
                        <a:rPr lang="en-AU" sz="1400" dirty="0" smtClean="0">
                          <a:effectLst/>
                          <a:latin typeface="Arial" charset="0"/>
                          <a:ea typeface="Calibri" charset="0"/>
                          <a:cs typeface="Times New Roman" charset="0"/>
                        </a:rPr>
                        <a:t>Long delays</a:t>
                      </a:r>
                    </a:p>
                    <a:p>
                      <a:pPr marL="171450" lvl="0" indent="-171450">
                        <a:spcAft>
                          <a:spcPts val="0"/>
                        </a:spcAft>
                        <a:buFont typeface="Arial" charset="0"/>
                        <a:buChar char="•"/>
                      </a:pPr>
                      <a:r>
                        <a:rPr lang="en-AU" sz="1400" dirty="0" smtClean="0">
                          <a:effectLst/>
                          <a:latin typeface="Arial" charset="0"/>
                          <a:ea typeface="Calibri" charset="0"/>
                          <a:cs typeface="Times New Roman" charset="0"/>
                        </a:rPr>
                        <a:t>No ongoing, local, strategic approach to restricting means </a:t>
                      </a:r>
                    </a:p>
                  </a:txBody>
                  <a:tcPr marL="51435" marR="51435" marT="0" marB="0">
                    <a:lnT w="28575" cap="flat" cmpd="sng" algn="ctr">
                      <a:solidFill>
                        <a:schemeClr val="accent1"/>
                      </a:solidFill>
                      <a:prstDash val="solid"/>
                      <a:round/>
                      <a:headEnd type="none" w="med" len="med"/>
                      <a:tailEnd type="none" w="med" len="med"/>
                    </a:lnT>
                    <a:noFill/>
                  </a:tcPr>
                </a:tc>
              </a:tr>
            </a:tbl>
          </a:graphicData>
        </a:graphic>
      </p:graphicFrame>
      <p:pic>
        <p:nvPicPr>
          <p:cNvPr id="4" name="Picture 2" descr="J:\All Staff\CommsWorkingFiles\LifeSpan\Graphics and Logos\images for presentations and collateral\Lifespan wheel with cocentric circles\Lifespan-wheel_8.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J:\All Staff\CommsWorkingFiles\LifeSpan\Graphics and Logos\images for presentations and collateral\Lifespan wheel with cocentric circles\Lifespan-wheel_9.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37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1" presetClass="exit" presetSubtype="0" fill="hold" nodeType="after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par>
                          <p:cTn id="11" fill="hold">
                            <p:stCondLst>
                              <p:cond delay="2000"/>
                            </p:stCondLst>
                            <p:childTnLst>
                              <p:par>
                                <p:cTn id="12" presetID="1" presetClass="entr" presetSubtype="0" fill="hold" nodeType="afterEffect">
                                  <p:stCondLst>
                                    <p:cond delay="50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noAutofit/>
          </a:bodyPr>
          <a:lstStyle/>
          <a:p>
            <a:pPr algn="l"/>
            <a:r>
              <a:rPr lang="en-US" sz="3200" dirty="0" smtClean="0"/>
              <a:t>WG1 – Health interventions</a:t>
            </a:r>
            <a:endParaRPr lang="en-US" sz="3200" dirty="0"/>
          </a:p>
        </p:txBody>
      </p:sp>
      <p:pic>
        <p:nvPicPr>
          <p:cNvPr id="4" name="Picture 8" descr="J:\All Staff\CommsWorkingFiles\LifeSpan\Graphics and Logos\images for presentations and collateral\Lifespan wheel with cocentric circles\Lifespan-wheel_cocentric-circles-01.png"/>
          <p:cNvPicPr>
            <a:picLocks noChangeAspect="1" noChangeArrowheads="1"/>
          </p:cNvPicPr>
          <p:nvPr/>
        </p:nvPicPr>
        <p:blipFill rotWithShape="1">
          <a:blip r:embed="rId3">
            <a:extLst>
              <a:ext uri="{28A0092B-C50C-407E-A947-70E740481C1C}">
                <a14:useLocalDpi xmlns:a14="http://schemas.microsoft.com/office/drawing/2010/main"/>
              </a:ext>
            </a:extLst>
          </a:blip>
          <a:srcRect l="23521" t="14782" r="23593" b="14702"/>
          <a:stretch/>
        </p:blipFill>
        <p:spPr bwMode="auto">
          <a:xfrm>
            <a:off x="2474844" y="1138029"/>
            <a:ext cx="3826565" cy="382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32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lstStyle/>
          <a:p>
            <a:pPr algn="l"/>
            <a:r>
              <a:rPr lang="en-US" dirty="0" smtClean="0"/>
              <a:t>S9: Means restriction</a:t>
            </a:r>
            <a:endParaRPr lang="en-US" dirty="0"/>
          </a:p>
        </p:txBody>
      </p:sp>
      <p:pic>
        <p:nvPicPr>
          <p:cNvPr id="4" name="Picture 2" descr="J:\All Staff\CommsWorkingFiles\LifeSpan\Graphics and Logos\images for presentations and collateral\Lifespan wheel with cocentric circles\Lifespan-wheel_8.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J:\All Staff\CommsWorkingFiles\LifeSpan\Graphics and Logos\images for presentations and collateral\Lifespan wheel with cocentric circles\Lifespan-wheel_9.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3879483324"/>
              </p:ext>
            </p:extLst>
          </p:nvPr>
        </p:nvGraphicFramePr>
        <p:xfrm>
          <a:off x="4734018" y="1329852"/>
          <a:ext cx="2926093" cy="3510390"/>
        </p:xfrm>
        <a:graphic>
          <a:graphicData uri="http://schemas.openxmlformats.org/drawingml/2006/table">
            <a:tbl>
              <a:tblPr firstRow="1" bandRow="1">
                <a:tableStyleId>{5C22544A-7EE6-4342-B048-85BDC9FD1C3A}</a:tableStyleId>
              </a:tblPr>
              <a:tblGrid>
                <a:gridCol w="2926093"/>
              </a:tblGrid>
              <a:tr h="326548">
                <a:tc>
                  <a:txBody>
                    <a:bodyPr/>
                    <a:lstStyle/>
                    <a:p>
                      <a:r>
                        <a:rPr lang="en-US" sz="1400" dirty="0" smtClean="0">
                          <a:solidFill>
                            <a:srgbClr val="81BC00"/>
                          </a:solidFill>
                        </a:rPr>
                        <a:t>Interventions</a:t>
                      </a:r>
                      <a:endParaRPr lang="en-US" sz="1400" dirty="0">
                        <a:solidFill>
                          <a:srgbClr val="81BC00"/>
                        </a:solidFill>
                      </a:endParaRPr>
                    </a:p>
                  </a:txBody>
                  <a:tcPr marL="68580" marR="68580" marT="34290" marB="34290">
                    <a:lnB w="28575" cap="flat" cmpd="sng" algn="ctr">
                      <a:solidFill>
                        <a:schemeClr val="accent1"/>
                      </a:solidFill>
                      <a:prstDash val="solid"/>
                      <a:round/>
                      <a:headEnd type="none" w="med" len="med"/>
                      <a:tailEnd type="none" w="med" len="med"/>
                    </a:lnB>
                    <a:solidFill>
                      <a:schemeClr val="bg1"/>
                    </a:solidFill>
                  </a:tcPr>
                </a:tc>
              </a:tr>
              <a:tr h="3183842">
                <a:tc>
                  <a:txBody>
                    <a:bodyPr/>
                    <a:lstStyle/>
                    <a:p>
                      <a:pPr marL="342900" lvl="0" indent="-342900">
                        <a:spcAft>
                          <a:spcPts val="0"/>
                        </a:spcAft>
                        <a:buFont typeface="+mj-lt"/>
                        <a:buAutoNum type="arabicPeriod"/>
                      </a:pPr>
                      <a:r>
                        <a:rPr lang="en-AU" sz="1400" dirty="0" smtClean="0">
                          <a:effectLst/>
                          <a:latin typeface="Arial" charset="0"/>
                          <a:ea typeface="Calibri" charset="0"/>
                          <a:cs typeface="Times New Roman" charset="0"/>
                        </a:rPr>
                        <a:t>Suicide Audit to facilitate data-informed, local means restriction strategy </a:t>
                      </a:r>
                    </a:p>
                    <a:p>
                      <a:pPr marL="342900" lvl="0" indent="-342900">
                        <a:spcAft>
                          <a:spcPts val="0"/>
                        </a:spcAft>
                        <a:buFont typeface="+mj-lt"/>
                        <a:buAutoNum type="arabicPeriod"/>
                      </a:pPr>
                      <a:r>
                        <a:rPr lang="en-AU" sz="1400" dirty="0" smtClean="0">
                          <a:effectLst/>
                          <a:latin typeface="Arial" charset="0"/>
                          <a:ea typeface="Calibri" charset="0"/>
                          <a:cs typeface="Times New Roman" charset="0"/>
                        </a:rPr>
                        <a:t>Evidence review to identify means restriction opportunities</a:t>
                      </a:r>
                    </a:p>
                    <a:p>
                      <a:pPr marL="342900" lvl="0" indent="-342900">
                        <a:spcAft>
                          <a:spcPts val="0"/>
                        </a:spcAft>
                        <a:buFont typeface="+mj-lt"/>
                        <a:buAutoNum type="arabicPeriod"/>
                      </a:pPr>
                      <a:r>
                        <a:rPr lang="en-AU" sz="1400" dirty="0" smtClean="0">
                          <a:effectLst/>
                          <a:latin typeface="Arial" charset="0"/>
                          <a:ea typeface="Calibri" charset="0"/>
                          <a:cs typeface="Times New Roman" charset="0"/>
                        </a:rPr>
                        <a:t>Help sites take action:</a:t>
                      </a:r>
                    </a:p>
                    <a:p>
                      <a:pPr marL="800100" lvl="1" indent="-342900">
                        <a:spcAft>
                          <a:spcPts val="0"/>
                        </a:spcAft>
                        <a:buFont typeface="Arial" panose="020B0604020202020204" pitchFamily="34" charset="0"/>
                        <a:buChar char="•"/>
                      </a:pPr>
                      <a:r>
                        <a:rPr lang="en-AU" sz="1400" dirty="0" smtClean="0">
                          <a:effectLst/>
                          <a:latin typeface="Arial" charset="0"/>
                          <a:ea typeface="Calibri" charset="0"/>
                          <a:cs typeface="Times New Roman" charset="0"/>
                        </a:rPr>
                        <a:t>Seed funding for capital means restriction efforts at ‘hotspots’</a:t>
                      </a:r>
                    </a:p>
                    <a:p>
                      <a:pPr marL="800100" lvl="1" indent="-342900">
                        <a:spcAft>
                          <a:spcPts val="0"/>
                        </a:spcAft>
                        <a:buFont typeface="Arial" panose="020B0604020202020204" pitchFamily="34" charset="0"/>
                        <a:buChar char="•"/>
                      </a:pPr>
                      <a:r>
                        <a:rPr lang="en-AU" sz="1400" dirty="0" smtClean="0">
                          <a:effectLst/>
                          <a:latin typeface="Arial" charset="0"/>
                          <a:ea typeface="Calibri" charset="0"/>
                          <a:cs typeface="Times New Roman" charset="0"/>
                        </a:rPr>
                        <a:t>Residual funding for innovation</a:t>
                      </a:r>
                    </a:p>
                    <a:p>
                      <a:pPr marL="800100" lvl="1" indent="-342900">
                        <a:spcAft>
                          <a:spcPts val="0"/>
                        </a:spcAft>
                        <a:buFont typeface="Arial" panose="020B0604020202020204" pitchFamily="34" charset="0"/>
                        <a:buChar char="•"/>
                      </a:pPr>
                      <a:r>
                        <a:rPr lang="en-AU" sz="1400" dirty="0" smtClean="0">
                          <a:effectLst/>
                          <a:latin typeface="Arial" charset="0"/>
                          <a:ea typeface="Calibri" charset="0"/>
                          <a:cs typeface="Times New Roman" charset="0"/>
                        </a:rPr>
                        <a:t>Policy responses for means restriction at State/</a:t>
                      </a:r>
                      <a:r>
                        <a:rPr lang="en-AU" sz="1400" dirty="0" err="1" smtClean="0">
                          <a:effectLst/>
                          <a:latin typeface="Arial" charset="0"/>
                          <a:ea typeface="Calibri" charset="0"/>
                          <a:cs typeface="Times New Roman" charset="0"/>
                        </a:rPr>
                        <a:t>Cth</a:t>
                      </a:r>
                      <a:r>
                        <a:rPr lang="en-AU" sz="1400" dirty="0" smtClean="0">
                          <a:effectLst/>
                          <a:latin typeface="Arial" charset="0"/>
                          <a:ea typeface="Calibri" charset="0"/>
                          <a:cs typeface="Times New Roman" charset="0"/>
                        </a:rPr>
                        <a:t> level</a:t>
                      </a:r>
                    </a:p>
                  </a:txBody>
                  <a:tcPr marL="51435" marR="51435" marT="0" marB="0">
                    <a:lnT w="28575" cap="flat" cmpd="sng" algn="ctr">
                      <a:solidFill>
                        <a:schemeClr val="accent1"/>
                      </a:solidFill>
                      <a:prstDash val="solid"/>
                      <a:round/>
                      <a:headEnd type="none" w="med" len="med"/>
                      <a:tailEnd type="none" w="med" len="med"/>
                    </a:lnT>
                    <a:noFill/>
                  </a:tcPr>
                </a:tc>
              </a:tr>
            </a:tbl>
          </a:graphicData>
        </a:graphic>
      </p:graphicFrame>
    </p:spTree>
    <p:extLst>
      <p:ext uri="{BB962C8B-B14F-4D97-AF65-F5344CB8AC3E}">
        <p14:creationId xmlns:p14="http://schemas.microsoft.com/office/powerpoint/2010/main" val="250097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1" presetClass="exit" presetSubtype="0" fill="hold" nodeType="after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normAutofit/>
          </a:bodyPr>
          <a:lstStyle/>
          <a:p>
            <a:pPr algn="l"/>
            <a:r>
              <a:rPr lang="en-US" dirty="0" smtClean="0"/>
              <a:t>S1: Aftercare &amp; crisis care</a:t>
            </a:r>
            <a:endParaRPr lang="en-US" dirty="0"/>
          </a:p>
        </p:txBody>
      </p:sp>
      <p:pic>
        <p:nvPicPr>
          <p:cNvPr id="6" name="Picture 6" descr="J:\All Staff\CommsWorkingFiles\LifeSpan\Graphics and Logos\images for presentations and collateral\Lifespan wheel with cocentric circles\Lifespan-wheel_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1805788048"/>
              </p:ext>
            </p:extLst>
          </p:nvPr>
        </p:nvGraphicFramePr>
        <p:xfrm>
          <a:off x="4734018" y="1353324"/>
          <a:ext cx="2926093" cy="2628900"/>
        </p:xfrm>
        <a:graphic>
          <a:graphicData uri="http://schemas.openxmlformats.org/drawingml/2006/table">
            <a:tbl>
              <a:tblPr firstRow="1" bandRow="1">
                <a:tableStyleId>{5C22544A-7EE6-4342-B048-85BDC9FD1C3A}</a:tableStyleId>
              </a:tblPr>
              <a:tblGrid>
                <a:gridCol w="2926093"/>
              </a:tblGrid>
              <a:tr h="274320">
                <a:tc>
                  <a:txBody>
                    <a:bodyPr/>
                    <a:lstStyle/>
                    <a:p>
                      <a:r>
                        <a:rPr lang="en-US" sz="1400" dirty="0" smtClean="0">
                          <a:solidFill>
                            <a:srgbClr val="81BC00"/>
                          </a:solidFill>
                        </a:rPr>
                        <a:t>Problem</a:t>
                      </a:r>
                      <a:endParaRPr lang="en-US" sz="1400" dirty="0">
                        <a:solidFill>
                          <a:srgbClr val="81BC00"/>
                        </a:solidFill>
                      </a:endParaRPr>
                    </a:p>
                  </a:txBody>
                  <a:tcPr marL="68580" marR="68580" marT="34290" marB="34290">
                    <a:lnB w="28575" cap="flat" cmpd="sng" algn="ctr">
                      <a:solidFill>
                        <a:schemeClr val="accent1"/>
                      </a:solidFill>
                      <a:prstDash val="solid"/>
                      <a:round/>
                      <a:headEnd type="none" w="med" len="med"/>
                      <a:tailEnd type="none" w="med" len="med"/>
                    </a:lnB>
                    <a:solidFill>
                      <a:schemeClr val="bg1"/>
                    </a:solidFill>
                  </a:tcPr>
                </a:tc>
              </a:tr>
              <a:tr h="2288757">
                <a:tc>
                  <a:txBody>
                    <a:bodyPr/>
                    <a:lstStyle/>
                    <a:p>
                      <a:pPr marL="182563" lvl="0" indent="-182563">
                        <a:spcAft>
                          <a:spcPts val="0"/>
                        </a:spcAft>
                        <a:buFont typeface="Symbol" charset="2"/>
                        <a:buChar char=""/>
                        <a:tabLst>
                          <a:tab pos="182563" algn="l"/>
                        </a:tabLst>
                      </a:pPr>
                      <a:r>
                        <a:rPr lang="en-AU" sz="1400" baseline="0" dirty="0" smtClean="0">
                          <a:effectLst/>
                          <a:latin typeface="Arial" charset="0"/>
                          <a:ea typeface="Calibri" charset="0"/>
                          <a:cs typeface="Times New Roman" charset="0"/>
                        </a:rPr>
                        <a:t>Individuals at high risk post- attempt </a:t>
                      </a:r>
                    </a:p>
                    <a:p>
                      <a:pPr marL="182563" lvl="0" indent="-182563">
                        <a:spcAft>
                          <a:spcPts val="0"/>
                        </a:spcAft>
                        <a:buFont typeface="Symbol" charset="2"/>
                        <a:buChar char=""/>
                        <a:tabLst>
                          <a:tab pos="182563" algn="l"/>
                        </a:tabLst>
                      </a:pPr>
                      <a:r>
                        <a:rPr lang="en-AU" sz="1400" baseline="0" dirty="0" smtClean="0">
                          <a:effectLst/>
                          <a:latin typeface="Arial" charset="0"/>
                          <a:ea typeface="Calibri" charset="0"/>
                          <a:cs typeface="Times New Roman" charset="0"/>
                        </a:rPr>
                        <a:t>ED environment is high pressure, time/resource poor</a:t>
                      </a:r>
                    </a:p>
                    <a:p>
                      <a:pPr marL="182563" lvl="0" indent="-182563">
                        <a:spcAft>
                          <a:spcPts val="0"/>
                        </a:spcAft>
                        <a:buFont typeface="Symbol" charset="2"/>
                        <a:buChar char=""/>
                        <a:tabLst>
                          <a:tab pos="182563" algn="l"/>
                        </a:tabLst>
                      </a:pPr>
                      <a:r>
                        <a:rPr lang="en-AU" sz="1400" baseline="0" dirty="0" smtClean="0">
                          <a:effectLst/>
                          <a:latin typeface="Arial" charset="0"/>
                          <a:ea typeface="Calibri" charset="0"/>
                          <a:cs typeface="Times New Roman" charset="0"/>
                        </a:rPr>
                        <a:t>Negative attitudes of ED staff</a:t>
                      </a:r>
                    </a:p>
                    <a:p>
                      <a:pPr marL="182563" lvl="0" indent="-182563">
                        <a:spcAft>
                          <a:spcPts val="0"/>
                        </a:spcAft>
                        <a:buFont typeface="Symbol" charset="2"/>
                        <a:buChar char=""/>
                        <a:tabLst>
                          <a:tab pos="182563" algn="l"/>
                        </a:tabLst>
                      </a:pPr>
                      <a:r>
                        <a:rPr lang="en-AU" sz="1400" baseline="0" dirty="0" smtClean="0">
                          <a:effectLst/>
                          <a:latin typeface="Arial" charset="0"/>
                          <a:ea typeface="Calibri" charset="0"/>
                          <a:cs typeface="Times New Roman" charset="0"/>
                        </a:rPr>
                        <a:t>Current protocols poorly implemented </a:t>
                      </a:r>
                    </a:p>
                    <a:p>
                      <a:pPr marL="182563" lvl="0" indent="-182563">
                        <a:spcAft>
                          <a:spcPts val="0"/>
                        </a:spcAft>
                        <a:buFont typeface="Symbol" charset="2"/>
                        <a:buChar char=""/>
                        <a:tabLst>
                          <a:tab pos="182563" algn="l"/>
                        </a:tabLst>
                      </a:pPr>
                      <a:r>
                        <a:rPr lang="en-AU" sz="1400" baseline="0" dirty="0" smtClean="0">
                          <a:effectLst/>
                          <a:latin typeface="Arial" charset="0"/>
                          <a:ea typeface="Calibri" charset="0"/>
                          <a:cs typeface="Times New Roman" charset="0"/>
                        </a:rPr>
                        <a:t>Coordination of care is highly complex</a:t>
                      </a:r>
                    </a:p>
                    <a:p>
                      <a:pPr marL="182563" lvl="0" indent="-182563">
                        <a:spcAft>
                          <a:spcPts val="0"/>
                        </a:spcAft>
                        <a:buFont typeface="Symbol" charset="2"/>
                        <a:buChar char=""/>
                        <a:tabLst>
                          <a:tab pos="182563" algn="l"/>
                        </a:tabLst>
                      </a:pPr>
                      <a:r>
                        <a:rPr lang="en-AU" sz="1400" baseline="0" dirty="0" smtClean="0">
                          <a:effectLst/>
                          <a:latin typeface="Arial" charset="0"/>
                          <a:ea typeface="Calibri" charset="0"/>
                          <a:cs typeface="Times New Roman" charset="0"/>
                        </a:rPr>
                        <a:t>Patients &amp; carers/family needs are not well met</a:t>
                      </a:r>
                    </a:p>
                  </a:txBody>
                  <a:tcPr marL="51435" marR="51435" marT="0" marB="0">
                    <a:lnT w="28575" cap="flat" cmpd="sng" algn="ctr">
                      <a:solidFill>
                        <a:schemeClr val="accent1"/>
                      </a:solidFill>
                      <a:prstDash val="solid"/>
                      <a:round/>
                      <a:headEnd type="none" w="med" len="med"/>
                      <a:tailEnd type="none" w="med" len="med"/>
                    </a:lnT>
                    <a:noFill/>
                  </a:tcPr>
                </a:tc>
              </a:tr>
            </a:tbl>
          </a:graphicData>
        </a:graphic>
      </p:graphicFrame>
    </p:spTree>
    <p:extLst>
      <p:ext uri="{BB962C8B-B14F-4D97-AF65-F5344CB8AC3E}">
        <p14:creationId xmlns:p14="http://schemas.microsoft.com/office/powerpoint/2010/main" val="92203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normAutofit/>
          </a:bodyPr>
          <a:lstStyle/>
          <a:p>
            <a:pPr algn="l"/>
            <a:r>
              <a:rPr lang="en-US" dirty="0" smtClean="0"/>
              <a:t>S1: Aftercare &amp; crisis care</a:t>
            </a:r>
            <a:endParaRPr lang="en-US" dirty="0"/>
          </a:p>
        </p:txBody>
      </p:sp>
      <p:pic>
        <p:nvPicPr>
          <p:cNvPr id="6" name="Picture 6" descr="J:\All Staff\CommsWorkingFiles\LifeSpan\Graphics and Logos\images for presentations and collateral\Lifespan wheel with cocentric circles\Lifespan-wheel_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3619188006"/>
              </p:ext>
            </p:extLst>
          </p:nvPr>
        </p:nvGraphicFramePr>
        <p:xfrm>
          <a:off x="4843520" y="1329612"/>
          <a:ext cx="2926093" cy="3482340"/>
        </p:xfrm>
        <a:graphic>
          <a:graphicData uri="http://schemas.openxmlformats.org/drawingml/2006/table">
            <a:tbl>
              <a:tblPr firstRow="1" bandRow="1">
                <a:tableStyleId>{5C22544A-7EE6-4342-B048-85BDC9FD1C3A}</a:tableStyleId>
              </a:tblPr>
              <a:tblGrid>
                <a:gridCol w="2926093"/>
              </a:tblGrid>
              <a:tr h="274320">
                <a:tc>
                  <a:txBody>
                    <a:bodyPr/>
                    <a:lstStyle/>
                    <a:p>
                      <a:r>
                        <a:rPr lang="en-US" sz="1400" dirty="0" smtClean="0">
                          <a:solidFill>
                            <a:srgbClr val="81BC00"/>
                          </a:solidFill>
                        </a:rPr>
                        <a:t>Interventions</a:t>
                      </a:r>
                      <a:endParaRPr lang="en-US" sz="1400" dirty="0">
                        <a:solidFill>
                          <a:srgbClr val="81BC00"/>
                        </a:solidFill>
                      </a:endParaRPr>
                    </a:p>
                  </a:txBody>
                  <a:tcPr marL="68580" marR="68580" marT="34290" marB="34290">
                    <a:lnB w="28575" cap="flat" cmpd="sng" algn="ctr">
                      <a:solidFill>
                        <a:schemeClr val="accent1"/>
                      </a:solidFill>
                      <a:prstDash val="solid"/>
                      <a:round/>
                      <a:headEnd type="none" w="med" len="med"/>
                      <a:tailEnd type="none" w="med" len="med"/>
                    </a:lnB>
                    <a:solidFill>
                      <a:schemeClr val="bg1"/>
                    </a:solidFill>
                  </a:tcPr>
                </a:tc>
              </a:tr>
              <a:tr h="2468880">
                <a:tc>
                  <a:txBody>
                    <a:bodyPr/>
                    <a:lstStyle/>
                    <a:p>
                      <a:pPr marL="342900" lvl="0" indent="-342900">
                        <a:spcAft>
                          <a:spcPts val="0"/>
                        </a:spcAft>
                        <a:buFont typeface="+mj-lt"/>
                        <a:buAutoNum type="arabicPeriod"/>
                      </a:pPr>
                      <a:r>
                        <a:rPr lang="en-AU" sz="1400" dirty="0" smtClean="0">
                          <a:effectLst/>
                          <a:latin typeface="Arial" charset="0"/>
                          <a:ea typeface="Calibri" charset="0"/>
                          <a:cs typeface="Times New Roman" charset="0"/>
                        </a:rPr>
                        <a:t>Develop best practice guidelines</a:t>
                      </a:r>
                    </a:p>
                    <a:p>
                      <a:pPr marL="342900" lvl="0" indent="-342900">
                        <a:spcAft>
                          <a:spcPts val="0"/>
                        </a:spcAft>
                        <a:buFont typeface="+mj-lt"/>
                        <a:buAutoNum type="arabicPeriod"/>
                      </a:pPr>
                      <a:r>
                        <a:rPr lang="en-AU" sz="1400" dirty="0" smtClean="0">
                          <a:effectLst/>
                          <a:latin typeface="Arial" charset="0"/>
                          <a:ea typeface="Calibri" charset="0"/>
                          <a:cs typeface="Times New Roman" charset="0"/>
                        </a:rPr>
                        <a:t>Deliver training to ED/hospital staff</a:t>
                      </a:r>
                    </a:p>
                    <a:p>
                      <a:pPr marL="342900" lvl="0" indent="-342900">
                        <a:spcAft>
                          <a:spcPts val="0"/>
                        </a:spcAft>
                        <a:buFont typeface="+mj-lt"/>
                        <a:buAutoNum type="arabicPeriod"/>
                      </a:pPr>
                      <a:r>
                        <a:rPr lang="en-AU" sz="1400" dirty="0" smtClean="0">
                          <a:effectLst/>
                          <a:latin typeface="Arial" charset="0"/>
                          <a:ea typeface="Calibri" charset="0"/>
                          <a:cs typeface="Times New Roman" charset="0"/>
                        </a:rPr>
                        <a:t>Define &amp; implement</a:t>
                      </a:r>
                      <a:r>
                        <a:rPr lang="en-AU" sz="1400" baseline="0" dirty="0" smtClean="0">
                          <a:effectLst/>
                          <a:latin typeface="Arial" charset="0"/>
                          <a:ea typeface="Calibri" charset="0"/>
                          <a:cs typeface="Times New Roman" charset="0"/>
                        </a:rPr>
                        <a:t> </a:t>
                      </a:r>
                      <a:r>
                        <a:rPr lang="en-AU" sz="1400" dirty="0" smtClean="0">
                          <a:effectLst/>
                          <a:latin typeface="Arial" charset="0"/>
                          <a:ea typeface="Calibri" charset="0"/>
                          <a:cs typeface="Times New Roman" charset="0"/>
                        </a:rPr>
                        <a:t>an aftercare service model</a:t>
                      </a:r>
                    </a:p>
                    <a:p>
                      <a:pPr marL="342900" lvl="0" indent="-342900">
                        <a:spcAft>
                          <a:spcPts val="0"/>
                        </a:spcAft>
                        <a:buFont typeface="+mj-lt"/>
                        <a:buAutoNum type="arabicPeriod"/>
                      </a:pPr>
                      <a:r>
                        <a:rPr lang="en-AU" sz="1400" dirty="0" smtClean="0">
                          <a:effectLst/>
                          <a:latin typeface="Arial" charset="0"/>
                          <a:ea typeface="Calibri" charset="0"/>
                          <a:cs typeface="Times New Roman" charset="0"/>
                        </a:rPr>
                        <a:t>Improve meaningful information sharing between care providers</a:t>
                      </a:r>
                    </a:p>
                    <a:p>
                      <a:pPr marL="342900" lvl="0" indent="-342900">
                        <a:spcAft>
                          <a:spcPts val="0"/>
                        </a:spcAft>
                        <a:buFont typeface="+mj-lt"/>
                        <a:buAutoNum type="arabicPeriod"/>
                      </a:pPr>
                      <a:r>
                        <a:rPr lang="en-AU" sz="1400" dirty="0" smtClean="0">
                          <a:effectLst/>
                          <a:latin typeface="Arial" charset="0"/>
                          <a:ea typeface="Calibri" charset="0"/>
                          <a:cs typeface="Times New Roman" charset="0"/>
                        </a:rPr>
                        <a:t>Local collaborative multidisciplinary networks, professional development events</a:t>
                      </a:r>
                    </a:p>
                    <a:p>
                      <a:pPr marL="342900" lvl="0" indent="-342900">
                        <a:spcAft>
                          <a:spcPts val="0"/>
                        </a:spcAft>
                        <a:buFont typeface="+mj-lt"/>
                        <a:buAutoNum type="arabicPeriod"/>
                      </a:pPr>
                      <a:r>
                        <a:rPr lang="en-AU" sz="1400" dirty="0" smtClean="0">
                          <a:effectLst/>
                          <a:latin typeface="Arial" charset="0"/>
                          <a:ea typeface="Calibri" charset="0"/>
                          <a:cs typeface="Times New Roman" charset="0"/>
                        </a:rPr>
                        <a:t>Local resource packs for patient &amp; carers/family</a:t>
                      </a:r>
                    </a:p>
                  </a:txBody>
                  <a:tcPr marL="51435" marR="51435" marT="0" marB="0">
                    <a:lnT w="28575" cap="flat" cmpd="sng" algn="ctr">
                      <a:solidFill>
                        <a:schemeClr val="accent1"/>
                      </a:solidFill>
                      <a:prstDash val="solid"/>
                      <a:round/>
                      <a:headEnd type="none" w="med" len="med"/>
                      <a:tailEnd type="none" w="med" len="med"/>
                    </a:lnT>
                    <a:noFill/>
                  </a:tcPr>
                </a:tc>
              </a:tr>
            </a:tbl>
          </a:graphicData>
        </a:graphic>
      </p:graphicFrame>
    </p:spTree>
    <p:extLst>
      <p:ext uri="{BB962C8B-B14F-4D97-AF65-F5344CB8AC3E}">
        <p14:creationId xmlns:p14="http://schemas.microsoft.com/office/powerpoint/2010/main" val="20116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noAutofit/>
          </a:bodyPr>
          <a:lstStyle/>
          <a:p>
            <a:pPr algn="l"/>
            <a:r>
              <a:rPr lang="en-US" sz="4000" dirty="0" smtClean="0"/>
              <a:t>S2: High quality treatments</a:t>
            </a:r>
            <a:endParaRPr lang="en-US" sz="4000" dirty="0"/>
          </a:p>
        </p:txBody>
      </p:sp>
      <p:pic>
        <p:nvPicPr>
          <p:cNvPr id="9" name="Picture 6" descr="J:\All Staff\CommsWorkingFiles\LifeSpan\Graphics and Logos\images for presentations and collateral\Lifespan wheel with cocentric circles\Lifespan-wheel_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nvPr>
        </p:nvGraphicFramePr>
        <p:xfrm>
          <a:off x="4734018" y="1275606"/>
          <a:ext cx="2926093" cy="3055620"/>
        </p:xfrm>
        <a:graphic>
          <a:graphicData uri="http://schemas.openxmlformats.org/drawingml/2006/table">
            <a:tbl>
              <a:tblPr firstRow="1" bandRow="1">
                <a:tableStyleId>{5C22544A-7EE6-4342-B048-85BDC9FD1C3A}</a:tableStyleId>
              </a:tblPr>
              <a:tblGrid>
                <a:gridCol w="2926093"/>
              </a:tblGrid>
              <a:tr h="274320">
                <a:tc>
                  <a:txBody>
                    <a:bodyPr/>
                    <a:lstStyle/>
                    <a:p>
                      <a:r>
                        <a:rPr lang="en-US" sz="1400" dirty="0" smtClean="0">
                          <a:solidFill>
                            <a:srgbClr val="81BC00"/>
                          </a:solidFill>
                        </a:rPr>
                        <a:t>Problem</a:t>
                      </a:r>
                      <a:endParaRPr lang="en-US" sz="1400" dirty="0">
                        <a:solidFill>
                          <a:srgbClr val="81BC00"/>
                        </a:solidFill>
                      </a:endParaRPr>
                    </a:p>
                  </a:txBody>
                  <a:tcPr marL="68580" marR="68580" marT="34290" marB="34290">
                    <a:lnB w="28575" cap="flat" cmpd="sng" algn="ctr">
                      <a:solidFill>
                        <a:schemeClr val="accent1"/>
                      </a:solidFill>
                      <a:prstDash val="solid"/>
                      <a:round/>
                      <a:headEnd type="none" w="med" len="med"/>
                      <a:tailEnd type="none" w="med" len="med"/>
                    </a:lnB>
                    <a:solidFill>
                      <a:schemeClr val="bg1"/>
                    </a:solidFill>
                  </a:tcPr>
                </a:tc>
              </a:tr>
              <a:tr h="2288757">
                <a:tc>
                  <a:txBody>
                    <a:bodyPr/>
                    <a:lstStyle/>
                    <a:p>
                      <a:pPr marL="171450" lvl="0" indent="-171450">
                        <a:spcAft>
                          <a:spcPts val="0"/>
                        </a:spcAft>
                        <a:buFont typeface="Arial" charset="0"/>
                        <a:buChar char="•"/>
                      </a:pPr>
                      <a:r>
                        <a:rPr lang="en-AU" sz="1400" dirty="0" smtClean="0">
                          <a:effectLst/>
                          <a:latin typeface="Arial" charset="0"/>
                          <a:ea typeface="Calibri" charset="0"/>
                          <a:cs typeface="Times New Roman" charset="0"/>
                        </a:rPr>
                        <a:t>Psychiatrists/Psychologists</a:t>
                      </a:r>
                    </a:p>
                    <a:p>
                      <a:pPr marL="628650" lvl="1" indent="-171450">
                        <a:spcAft>
                          <a:spcPts val="0"/>
                        </a:spcAft>
                        <a:buFont typeface="Arial" charset="0"/>
                        <a:buChar char="•"/>
                      </a:pPr>
                      <a:r>
                        <a:rPr lang="en-AU" sz="1400" dirty="0" smtClean="0">
                          <a:effectLst/>
                          <a:latin typeface="Arial" charset="0"/>
                          <a:ea typeface="Calibri" charset="0"/>
                          <a:cs typeface="Times New Roman" charset="0"/>
                        </a:rPr>
                        <a:t>Unaware of or not trained in best practice care/treatment</a:t>
                      </a:r>
                    </a:p>
                    <a:p>
                      <a:pPr marL="628650" lvl="1" indent="-171450">
                        <a:spcAft>
                          <a:spcPts val="0"/>
                        </a:spcAft>
                        <a:buFont typeface="Arial" charset="0"/>
                        <a:buChar char="•"/>
                      </a:pPr>
                      <a:r>
                        <a:rPr lang="en-AU" sz="1400" dirty="0" smtClean="0">
                          <a:effectLst/>
                          <a:latin typeface="Arial" charset="0"/>
                          <a:ea typeface="Calibri" charset="0"/>
                          <a:cs typeface="Times New Roman" charset="0"/>
                        </a:rPr>
                        <a:t>Hard to keep pharmaceutical knowledge current</a:t>
                      </a:r>
                    </a:p>
                    <a:p>
                      <a:pPr marL="628650" lvl="1" indent="-171450">
                        <a:spcAft>
                          <a:spcPts val="0"/>
                        </a:spcAft>
                        <a:buFont typeface="Arial" charset="0"/>
                        <a:buChar char="•"/>
                      </a:pPr>
                      <a:r>
                        <a:rPr lang="en-AU" sz="1400" dirty="0" smtClean="0">
                          <a:effectLst/>
                          <a:latin typeface="Arial" charset="0"/>
                          <a:ea typeface="Calibri" charset="0"/>
                          <a:cs typeface="Times New Roman" charset="0"/>
                        </a:rPr>
                        <a:t>Limited integration, information sharing between care providers (incl. ED, aftercare, GP)</a:t>
                      </a:r>
                    </a:p>
                    <a:p>
                      <a:pPr marL="171450" lvl="0" indent="-171450">
                        <a:spcAft>
                          <a:spcPts val="0"/>
                        </a:spcAft>
                        <a:buFont typeface="Arial" charset="0"/>
                        <a:buChar char="•"/>
                      </a:pPr>
                      <a:r>
                        <a:rPr lang="en-AU" sz="1400" dirty="0" smtClean="0">
                          <a:effectLst/>
                          <a:latin typeface="Arial" charset="0"/>
                          <a:ea typeface="Calibri" charset="0"/>
                          <a:cs typeface="Times New Roman" charset="0"/>
                        </a:rPr>
                        <a:t>Clients/patients find it hard to identify/access best practice care </a:t>
                      </a:r>
                    </a:p>
                  </a:txBody>
                  <a:tcPr marL="51435" marR="51435" marT="0" marB="0">
                    <a:lnT w="28575" cap="flat" cmpd="sng" algn="ctr">
                      <a:solidFill>
                        <a:schemeClr val="accent1"/>
                      </a:solidFill>
                      <a:prstDash val="solid"/>
                      <a:round/>
                      <a:headEnd type="none" w="med" len="med"/>
                      <a:tailEnd type="none" w="med" len="med"/>
                    </a:lnT>
                    <a:noFill/>
                  </a:tcPr>
                </a:tc>
              </a:tr>
            </a:tbl>
          </a:graphicData>
        </a:graphic>
      </p:graphicFrame>
      <p:pic>
        <p:nvPicPr>
          <p:cNvPr id="11" name="Picture 2" descr="J:\All Staff\CommsWorkingFiles\LifeSpan\Graphics and Logos\images for presentations and collateral\Lifespan wheel with cocentric circles\Lifespan-wheel_2.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12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par>
                          <p:cTn id="8" fill="hold">
                            <p:stCondLst>
                              <p:cond delay="2000"/>
                            </p:stCondLst>
                            <p:childTnLst>
                              <p:par>
                                <p:cTn id="9" presetID="1" presetClass="exit" presetSubtype="0" fill="hold" nodeType="after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par>
                          <p:cTn id="11" fill="hold">
                            <p:stCondLst>
                              <p:cond delay="2000"/>
                            </p:stCondLst>
                            <p:childTnLst>
                              <p:par>
                                <p:cTn id="12" presetID="1" presetClass="entr" presetSubtype="0" fill="hold" nodeType="afterEffect">
                                  <p:stCondLst>
                                    <p:cond delay="50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noAutofit/>
          </a:bodyPr>
          <a:lstStyle/>
          <a:p>
            <a:pPr algn="l"/>
            <a:r>
              <a:rPr lang="en-US" sz="4000" dirty="0" smtClean="0"/>
              <a:t>S2: High quality treatments</a:t>
            </a:r>
            <a:endParaRPr lang="en-US" sz="4000" dirty="0"/>
          </a:p>
        </p:txBody>
      </p:sp>
      <p:pic>
        <p:nvPicPr>
          <p:cNvPr id="9" name="Picture 6" descr="J:\All Staff\CommsWorkingFiles\LifeSpan\Graphics and Logos\images for presentations and collateral\Lifespan wheel with cocentric circles\Lifespan-wheel_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J:\All Staff\CommsWorkingFiles\LifeSpan\Graphics and Logos\images for presentations and collateral\Lifespan wheel with cocentric circles\Lifespan-wheel_2.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p:cNvGraphicFramePr>
            <a:graphicFrameLocks noGrp="1"/>
          </p:cNvGraphicFramePr>
          <p:nvPr>
            <p:extLst>
              <p:ext uri="{D42A27DB-BD31-4B8C-83A1-F6EECF244321}">
                <p14:modId xmlns:p14="http://schemas.microsoft.com/office/powerpoint/2010/main" val="3165033176"/>
              </p:ext>
            </p:extLst>
          </p:nvPr>
        </p:nvGraphicFramePr>
        <p:xfrm>
          <a:off x="4734018" y="1329612"/>
          <a:ext cx="2926093" cy="2842260"/>
        </p:xfrm>
        <a:graphic>
          <a:graphicData uri="http://schemas.openxmlformats.org/drawingml/2006/table">
            <a:tbl>
              <a:tblPr firstRow="1" bandRow="1">
                <a:tableStyleId>{5C22544A-7EE6-4342-B048-85BDC9FD1C3A}</a:tableStyleId>
              </a:tblPr>
              <a:tblGrid>
                <a:gridCol w="2926093"/>
              </a:tblGrid>
              <a:tr h="274320">
                <a:tc>
                  <a:txBody>
                    <a:bodyPr/>
                    <a:lstStyle/>
                    <a:p>
                      <a:r>
                        <a:rPr lang="en-US" sz="1400" dirty="0" smtClean="0">
                          <a:solidFill>
                            <a:srgbClr val="81BC00"/>
                          </a:solidFill>
                        </a:rPr>
                        <a:t>Interventions</a:t>
                      </a:r>
                      <a:endParaRPr lang="en-US" sz="1400" dirty="0">
                        <a:solidFill>
                          <a:srgbClr val="81BC00"/>
                        </a:solidFill>
                      </a:endParaRPr>
                    </a:p>
                  </a:txBody>
                  <a:tcPr marL="68580" marR="68580" marT="34290" marB="34290">
                    <a:lnB w="28575" cap="flat" cmpd="sng" algn="ctr">
                      <a:solidFill>
                        <a:schemeClr val="accent1"/>
                      </a:solidFill>
                      <a:prstDash val="solid"/>
                      <a:round/>
                      <a:headEnd type="none" w="med" len="med"/>
                      <a:tailEnd type="none" w="med" len="med"/>
                    </a:lnB>
                    <a:solidFill>
                      <a:schemeClr val="bg1"/>
                    </a:solidFill>
                  </a:tcPr>
                </a:tc>
              </a:tr>
              <a:tr h="2468880">
                <a:tc>
                  <a:txBody>
                    <a:bodyPr/>
                    <a:lstStyle/>
                    <a:p>
                      <a:pPr marL="342900" lvl="0" indent="-342900">
                        <a:spcAft>
                          <a:spcPts val="0"/>
                        </a:spcAft>
                        <a:buFont typeface="+mj-lt"/>
                        <a:buAutoNum type="arabicPeriod"/>
                      </a:pPr>
                      <a:r>
                        <a:rPr lang="en-AU" sz="1400" dirty="0" smtClean="0">
                          <a:effectLst/>
                          <a:latin typeface="Arial" charset="0"/>
                          <a:ea typeface="Calibri" charset="0"/>
                          <a:cs typeface="Times New Roman" charset="0"/>
                        </a:rPr>
                        <a:t>Deliver Advanced Suicide Prevention training to clinicians</a:t>
                      </a:r>
                    </a:p>
                    <a:p>
                      <a:pPr marL="342900" lvl="0" indent="-342900">
                        <a:spcAft>
                          <a:spcPts val="0"/>
                        </a:spcAft>
                        <a:buFont typeface="+mj-lt"/>
                        <a:buAutoNum type="arabicPeriod"/>
                      </a:pPr>
                      <a:r>
                        <a:rPr lang="en-AU" sz="1400" dirty="0" smtClean="0">
                          <a:effectLst/>
                          <a:latin typeface="Arial" charset="0"/>
                          <a:ea typeface="Calibri" charset="0"/>
                          <a:cs typeface="Times New Roman" charset="0"/>
                        </a:rPr>
                        <a:t>Disseminate guidelines, resources</a:t>
                      </a:r>
                    </a:p>
                    <a:p>
                      <a:pPr marL="342900" lvl="0" indent="-342900">
                        <a:spcAft>
                          <a:spcPts val="0"/>
                        </a:spcAft>
                        <a:buFont typeface="+mj-lt"/>
                        <a:buAutoNum type="arabicPeriod"/>
                      </a:pPr>
                      <a:r>
                        <a:rPr lang="en-AU" sz="1400" dirty="0" smtClean="0">
                          <a:effectLst/>
                          <a:latin typeface="Arial" charset="0"/>
                          <a:ea typeface="Calibri" charset="0"/>
                          <a:cs typeface="Times New Roman" charset="0"/>
                        </a:rPr>
                        <a:t>Promote use of telehealth, e-mental health tools</a:t>
                      </a:r>
                    </a:p>
                    <a:p>
                      <a:pPr marL="342900" lvl="0" indent="-342900">
                        <a:spcAft>
                          <a:spcPts val="0"/>
                        </a:spcAft>
                        <a:buFont typeface="+mj-lt"/>
                        <a:buAutoNum type="arabicPeriod"/>
                      </a:pPr>
                      <a:r>
                        <a:rPr lang="en-AU" sz="1400" dirty="0" smtClean="0">
                          <a:effectLst/>
                          <a:latin typeface="Arial" charset="0"/>
                          <a:ea typeface="Calibri" charset="0"/>
                          <a:cs typeface="Times New Roman" charset="0"/>
                        </a:rPr>
                        <a:t>Implement improved consent tools</a:t>
                      </a:r>
                    </a:p>
                    <a:p>
                      <a:pPr marL="342900" lvl="0" indent="-342900">
                        <a:spcAft>
                          <a:spcPts val="0"/>
                        </a:spcAft>
                        <a:buFont typeface="+mj-lt"/>
                        <a:buAutoNum type="arabicPeriod"/>
                      </a:pPr>
                      <a:r>
                        <a:rPr lang="en-AU" sz="1400" dirty="0" smtClean="0">
                          <a:effectLst/>
                          <a:latin typeface="Arial" charset="0"/>
                          <a:ea typeface="Calibri" charset="0"/>
                          <a:cs typeface="Times New Roman" charset="0"/>
                        </a:rPr>
                        <a:t>Build &amp; support local collaborative multidisciplinary networks, professional development events</a:t>
                      </a:r>
                    </a:p>
                  </a:txBody>
                  <a:tcPr marL="51435" marR="51435" marT="0" marB="0">
                    <a:lnT w="28575" cap="flat" cmpd="sng" algn="ctr">
                      <a:solidFill>
                        <a:schemeClr val="accent1"/>
                      </a:solidFill>
                      <a:prstDash val="solid"/>
                      <a:round/>
                      <a:headEnd type="none" w="med" len="med"/>
                      <a:tailEnd type="none" w="med" len="med"/>
                    </a:lnT>
                    <a:noFill/>
                  </a:tcPr>
                </a:tc>
              </a:tr>
            </a:tbl>
          </a:graphicData>
        </a:graphic>
      </p:graphicFrame>
    </p:spTree>
    <p:extLst>
      <p:ext uri="{BB962C8B-B14F-4D97-AF65-F5344CB8AC3E}">
        <p14:creationId xmlns:p14="http://schemas.microsoft.com/office/powerpoint/2010/main" val="232010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par>
                          <p:cTn id="8" fill="hold">
                            <p:stCondLst>
                              <p:cond delay="2000"/>
                            </p:stCondLst>
                            <p:childTnLst>
                              <p:par>
                                <p:cTn id="9" presetID="1" presetClass="exit" presetSubtype="0" fill="hold" nodeType="after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noAutofit/>
          </a:bodyPr>
          <a:lstStyle/>
          <a:p>
            <a:pPr algn="l"/>
            <a:r>
              <a:rPr lang="en-US" sz="4000" dirty="0" smtClean="0"/>
              <a:t>S3: GP capacity building</a:t>
            </a:r>
            <a:endParaRPr lang="en-US" sz="4000" dirty="0"/>
          </a:p>
        </p:txBody>
      </p:sp>
      <p:graphicFrame>
        <p:nvGraphicFramePr>
          <p:cNvPr id="7" name="Table 6"/>
          <p:cNvGraphicFramePr>
            <a:graphicFrameLocks noGrp="1"/>
          </p:cNvGraphicFramePr>
          <p:nvPr>
            <p:extLst>
              <p:ext uri="{D42A27DB-BD31-4B8C-83A1-F6EECF244321}">
                <p14:modId xmlns:p14="http://schemas.microsoft.com/office/powerpoint/2010/main" val="137873891"/>
              </p:ext>
            </p:extLst>
          </p:nvPr>
        </p:nvGraphicFramePr>
        <p:xfrm>
          <a:off x="4734018" y="1275606"/>
          <a:ext cx="3952781" cy="3573780"/>
        </p:xfrm>
        <a:graphic>
          <a:graphicData uri="http://schemas.openxmlformats.org/drawingml/2006/table">
            <a:tbl>
              <a:tblPr firstRow="1" bandRow="1">
                <a:tableStyleId>{5C22544A-7EE6-4342-B048-85BDC9FD1C3A}</a:tableStyleId>
              </a:tblPr>
              <a:tblGrid>
                <a:gridCol w="3952781"/>
              </a:tblGrid>
              <a:tr h="274320">
                <a:tc>
                  <a:txBody>
                    <a:bodyPr/>
                    <a:lstStyle/>
                    <a:p>
                      <a:r>
                        <a:rPr lang="en-US" sz="1400" dirty="0" smtClean="0">
                          <a:solidFill>
                            <a:srgbClr val="81BC00"/>
                          </a:solidFill>
                        </a:rPr>
                        <a:t>Problem</a:t>
                      </a:r>
                      <a:endParaRPr lang="en-US" sz="1400" dirty="0">
                        <a:solidFill>
                          <a:srgbClr val="81BC00"/>
                        </a:solidFill>
                      </a:endParaRPr>
                    </a:p>
                  </a:txBody>
                  <a:tcPr marL="68580" marR="68580" marT="34290" marB="34290">
                    <a:lnB w="28575" cap="flat" cmpd="sng" algn="ctr">
                      <a:solidFill>
                        <a:schemeClr val="accent1"/>
                      </a:solidFill>
                      <a:prstDash val="solid"/>
                      <a:round/>
                      <a:headEnd type="none" w="med" len="med"/>
                      <a:tailEnd type="none" w="med" len="med"/>
                    </a:lnB>
                    <a:noFill/>
                  </a:tcPr>
                </a:tc>
              </a:tr>
              <a:tr h="3291840">
                <a:tc>
                  <a:txBody>
                    <a:bodyPr/>
                    <a:lstStyle/>
                    <a:p>
                      <a:pPr marL="171450" lvl="0" indent="-171450">
                        <a:spcAft>
                          <a:spcPts val="0"/>
                        </a:spcAft>
                        <a:buFont typeface="Arial" charset="0"/>
                        <a:buChar char="•"/>
                      </a:pPr>
                      <a:r>
                        <a:rPr lang="en-AU" sz="1400" dirty="0" smtClean="0">
                          <a:effectLst/>
                          <a:latin typeface="Arial" charset="0"/>
                          <a:ea typeface="Calibri" charset="0"/>
                          <a:cs typeface="Times New Roman" charset="0"/>
                        </a:rPr>
                        <a:t>Missed opportunities to identify &amp; support people in crisis (or earlier)</a:t>
                      </a:r>
                    </a:p>
                    <a:p>
                      <a:pPr marL="171450" lvl="0" indent="-171450">
                        <a:spcAft>
                          <a:spcPts val="0"/>
                        </a:spcAft>
                        <a:buFont typeface="Arial" charset="0"/>
                        <a:buChar char="•"/>
                      </a:pPr>
                      <a:r>
                        <a:rPr lang="en-AU" sz="1400" dirty="0" smtClean="0">
                          <a:effectLst/>
                          <a:latin typeface="Arial" charset="0"/>
                          <a:ea typeface="Calibri" charset="0"/>
                          <a:cs typeface="Times New Roman" charset="0"/>
                        </a:rPr>
                        <a:t>GPs:</a:t>
                      </a:r>
                    </a:p>
                    <a:p>
                      <a:pPr marL="628650" lvl="1" indent="-171450">
                        <a:spcAft>
                          <a:spcPts val="0"/>
                        </a:spcAft>
                        <a:buFont typeface="Arial" charset="0"/>
                        <a:buChar char="•"/>
                      </a:pPr>
                      <a:r>
                        <a:rPr lang="en-AU" sz="1400" dirty="0" smtClean="0">
                          <a:effectLst/>
                          <a:latin typeface="Arial" charset="0"/>
                          <a:ea typeface="Calibri" charset="0"/>
                          <a:cs typeface="Times New Roman" charset="0"/>
                        </a:rPr>
                        <a:t>Time poor, competing demands</a:t>
                      </a:r>
                    </a:p>
                    <a:p>
                      <a:pPr marL="628650" lvl="1" indent="-171450">
                        <a:spcAft>
                          <a:spcPts val="0"/>
                        </a:spcAft>
                        <a:buFont typeface="Arial" charset="0"/>
                        <a:buChar char="•"/>
                      </a:pPr>
                      <a:r>
                        <a:rPr lang="en-AU" sz="1400" dirty="0" smtClean="0">
                          <a:effectLst/>
                          <a:latin typeface="Arial" charset="0"/>
                          <a:ea typeface="Calibri" charset="0"/>
                          <a:cs typeface="Times New Roman" charset="0"/>
                        </a:rPr>
                        <a:t>Unaware of or not trained in best practice care/treatment</a:t>
                      </a:r>
                    </a:p>
                    <a:p>
                      <a:pPr marL="628650" lvl="1" indent="-171450">
                        <a:spcAft>
                          <a:spcPts val="0"/>
                        </a:spcAft>
                        <a:buFont typeface="Arial" charset="0"/>
                        <a:buChar char="•"/>
                      </a:pPr>
                      <a:r>
                        <a:rPr lang="en-AU" sz="1400" dirty="0" smtClean="0">
                          <a:effectLst/>
                          <a:latin typeface="Arial" charset="0"/>
                          <a:ea typeface="Calibri" charset="0"/>
                          <a:cs typeface="Times New Roman" charset="0"/>
                        </a:rPr>
                        <a:t>Struggle to identify appropriate referral points </a:t>
                      </a:r>
                    </a:p>
                    <a:p>
                      <a:pPr marL="628650" lvl="1" indent="-171450">
                        <a:spcAft>
                          <a:spcPts val="0"/>
                        </a:spcAft>
                        <a:buFont typeface="Arial" charset="0"/>
                        <a:buChar char="•"/>
                      </a:pPr>
                      <a:r>
                        <a:rPr lang="en-AU" sz="1400" dirty="0" smtClean="0">
                          <a:effectLst/>
                          <a:latin typeface="Arial" charset="0"/>
                          <a:ea typeface="Calibri" charset="0"/>
                          <a:cs typeface="Times New Roman" charset="0"/>
                        </a:rPr>
                        <a:t>Difficult role in care coordination when services not integrated</a:t>
                      </a:r>
                    </a:p>
                    <a:p>
                      <a:pPr marL="171450" lvl="0" indent="-171450">
                        <a:spcAft>
                          <a:spcPts val="0"/>
                        </a:spcAft>
                        <a:buFont typeface="Arial" charset="0"/>
                        <a:buChar char="•"/>
                      </a:pPr>
                      <a:r>
                        <a:rPr lang="en-AU" sz="1400" dirty="0" smtClean="0">
                          <a:effectLst/>
                          <a:latin typeface="Arial" charset="0"/>
                          <a:ea typeface="Calibri" charset="0"/>
                          <a:cs typeface="Times New Roman" charset="0"/>
                        </a:rPr>
                        <a:t>Hard for patients to raise suicidal thoughts (stigma, fear)</a:t>
                      </a:r>
                    </a:p>
                    <a:p>
                      <a:pPr marL="171450" lvl="0" indent="-171450">
                        <a:spcAft>
                          <a:spcPts val="0"/>
                        </a:spcAft>
                        <a:buFont typeface="Arial" charset="0"/>
                        <a:buChar char="•"/>
                      </a:pPr>
                      <a:r>
                        <a:rPr lang="en-AU" sz="1400" dirty="0" smtClean="0">
                          <a:effectLst/>
                          <a:latin typeface="Arial" charset="0"/>
                          <a:ea typeface="Calibri" charset="0"/>
                          <a:cs typeface="Times New Roman" charset="0"/>
                        </a:rPr>
                        <a:t>Delays before able to access psychological care</a:t>
                      </a:r>
                    </a:p>
                  </a:txBody>
                  <a:tcPr marL="51435" marR="51435" marT="0" marB="0">
                    <a:lnT w="28575" cap="flat" cmpd="sng" algn="ctr">
                      <a:solidFill>
                        <a:schemeClr val="accent1"/>
                      </a:solidFill>
                      <a:prstDash val="solid"/>
                      <a:round/>
                      <a:headEnd type="none" w="med" len="med"/>
                      <a:tailEnd type="none" w="med" len="med"/>
                    </a:lnT>
                    <a:noFill/>
                  </a:tcPr>
                </a:tc>
              </a:tr>
            </a:tbl>
          </a:graphicData>
        </a:graphic>
      </p:graphicFrame>
      <p:pic>
        <p:nvPicPr>
          <p:cNvPr id="8" name="Picture 2" descr="J:\All Staff\CommsWorkingFiles\LifeSpan\Graphics and Logos\images for presentations and collateral\Lifespan wheel with cocentric circles\Lifespan-wheel_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J:\All Staff\CommsWorkingFiles\LifeSpan\Graphics and Logos\images for presentations and collateral\Lifespan wheel with cocentric circles\Lifespan-wheel_3.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76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par>
                          <p:cTn id="8" fill="hold">
                            <p:stCondLst>
                              <p:cond delay="2000"/>
                            </p:stCondLst>
                            <p:childTnLst>
                              <p:par>
                                <p:cTn id="9" presetID="1" presetClass="exit" presetSubtype="0" fill="hold" nodeType="after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par>
                          <p:cTn id="11" fill="hold">
                            <p:stCondLst>
                              <p:cond delay="2000"/>
                            </p:stCondLst>
                            <p:childTnLst>
                              <p:par>
                                <p:cTn id="12" presetID="1" presetClass="entr" presetSubtype="0" fill="hold" nodeType="afterEffect">
                                  <p:stCondLst>
                                    <p:cond delay="50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noAutofit/>
          </a:bodyPr>
          <a:lstStyle/>
          <a:p>
            <a:pPr algn="l"/>
            <a:r>
              <a:rPr lang="en-US" sz="4000" dirty="0" smtClean="0"/>
              <a:t>S3: GP capacity building</a:t>
            </a:r>
            <a:endParaRPr lang="en-US" sz="4000" dirty="0"/>
          </a:p>
        </p:txBody>
      </p:sp>
      <p:pic>
        <p:nvPicPr>
          <p:cNvPr id="8" name="Picture 2" descr="J:\All Staff\CommsWorkingFiles\LifeSpan\Graphics and Logos\images for presentations and collateral\Lifespan wheel with cocentric circles\Lifespan-wheel_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J:\All Staff\CommsWorkingFiles\LifeSpan\Graphics and Logos\images for presentations and collateral\Lifespan wheel with cocentric circles\Lifespan-wheel_3.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36724" y="1329612"/>
            <a:ext cx="3443288" cy="36718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 13"/>
          <p:cNvGraphicFramePr>
            <a:graphicFrameLocks noGrp="1"/>
          </p:cNvGraphicFramePr>
          <p:nvPr>
            <p:extLst>
              <p:ext uri="{D42A27DB-BD31-4B8C-83A1-F6EECF244321}">
                <p14:modId xmlns:p14="http://schemas.microsoft.com/office/powerpoint/2010/main" val="1223250167"/>
              </p:ext>
            </p:extLst>
          </p:nvPr>
        </p:nvGraphicFramePr>
        <p:xfrm>
          <a:off x="4734018" y="1329612"/>
          <a:ext cx="3962549" cy="3573780"/>
        </p:xfrm>
        <a:graphic>
          <a:graphicData uri="http://schemas.openxmlformats.org/drawingml/2006/table">
            <a:tbl>
              <a:tblPr firstRow="1" bandRow="1">
                <a:tableStyleId>{5C22544A-7EE6-4342-B048-85BDC9FD1C3A}</a:tableStyleId>
              </a:tblPr>
              <a:tblGrid>
                <a:gridCol w="3962549"/>
              </a:tblGrid>
              <a:tr h="274320">
                <a:tc>
                  <a:txBody>
                    <a:bodyPr/>
                    <a:lstStyle/>
                    <a:p>
                      <a:r>
                        <a:rPr lang="en-US" sz="1400" dirty="0" smtClean="0">
                          <a:solidFill>
                            <a:srgbClr val="81BC00"/>
                          </a:solidFill>
                        </a:rPr>
                        <a:t>Interventions</a:t>
                      </a:r>
                      <a:endParaRPr lang="en-US" sz="1400" dirty="0">
                        <a:solidFill>
                          <a:srgbClr val="81BC00"/>
                        </a:solidFill>
                      </a:endParaRPr>
                    </a:p>
                  </a:txBody>
                  <a:tcPr marL="68580" marR="68580" marT="34290" marB="34290">
                    <a:lnB w="28575" cap="flat" cmpd="sng" algn="ctr">
                      <a:solidFill>
                        <a:schemeClr val="accent1"/>
                      </a:solidFill>
                      <a:prstDash val="solid"/>
                      <a:round/>
                      <a:headEnd type="none" w="med" len="med"/>
                      <a:tailEnd type="none" w="med" len="med"/>
                    </a:lnB>
                    <a:noFill/>
                  </a:tcPr>
                </a:tc>
              </a:tr>
              <a:tr h="3291840">
                <a:tc>
                  <a:txBody>
                    <a:bodyPr/>
                    <a:lstStyle/>
                    <a:p>
                      <a:pPr marL="228600" lvl="0" indent="-228600">
                        <a:spcAft>
                          <a:spcPts val="0"/>
                        </a:spcAft>
                        <a:buFont typeface="+mj-lt"/>
                        <a:buAutoNum type="arabicPeriod"/>
                      </a:pPr>
                      <a:r>
                        <a:rPr lang="en-US" sz="1400" dirty="0" smtClean="0">
                          <a:effectLst/>
                          <a:latin typeface="Arial" charset="0"/>
                          <a:ea typeface="Calibri" charset="0"/>
                          <a:cs typeface="Times New Roman" charset="0"/>
                        </a:rPr>
                        <a:t>Deliver Advanced Suicide Prevention training to GPs</a:t>
                      </a:r>
                    </a:p>
                    <a:p>
                      <a:pPr marL="228600" lvl="0" indent="-228600">
                        <a:spcAft>
                          <a:spcPts val="0"/>
                        </a:spcAft>
                        <a:buFont typeface="+mj-lt"/>
                        <a:buAutoNum type="arabicPeriod"/>
                      </a:pPr>
                      <a:r>
                        <a:rPr lang="en-US" sz="1400" dirty="0" smtClean="0">
                          <a:effectLst/>
                          <a:latin typeface="Arial" charset="0"/>
                          <a:ea typeface="Calibri" charset="0"/>
                          <a:cs typeface="Times New Roman" charset="0"/>
                        </a:rPr>
                        <a:t>Equip practices with BDI “</a:t>
                      </a:r>
                      <a:r>
                        <a:rPr lang="en-US" sz="1400" dirty="0" err="1" smtClean="0">
                          <a:effectLst/>
                          <a:latin typeface="Arial" charset="0"/>
                          <a:ea typeface="Calibri" charset="0"/>
                          <a:cs typeface="Times New Roman" charset="0"/>
                        </a:rPr>
                        <a:t>StepCare</a:t>
                      </a:r>
                      <a:r>
                        <a:rPr lang="en-US" sz="1400" dirty="0" smtClean="0">
                          <a:effectLst/>
                          <a:latin typeface="Arial" charset="0"/>
                          <a:ea typeface="Calibri" charset="0"/>
                          <a:cs typeface="Times New Roman" charset="0"/>
                        </a:rPr>
                        <a:t>” platform</a:t>
                      </a:r>
                    </a:p>
                    <a:p>
                      <a:pPr marL="742950" lvl="1" indent="-285750">
                        <a:spcAft>
                          <a:spcPts val="0"/>
                        </a:spcAft>
                        <a:buFont typeface="Arial" panose="020B0604020202020204" pitchFamily="34" charset="0"/>
                        <a:buChar char="•"/>
                      </a:pPr>
                      <a:r>
                        <a:rPr lang="en-US" sz="1400" dirty="0" smtClean="0">
                          <a:effectLst/>
                          <a:latin typeface="Arial" charset="0"/>
                          <a:ea typeface="Calibri" charset="0"/>
                          <a:cs typeface="Times New Roman" charset="0"/>
                        </a:rPr>
                        <a:t>Universal screening for depression, anxiety, suicidality</a:t>
                      </a:r>
                    </a:p>
                    <a:p>
                      <a:pPr marL="742950" lvl="1" indent="-285750">
                        <a:spcAft>
                          <a:spcPts val="0"/>
                        </a:spcAft>
                        <a:buFont typeface="Arial" panose="020B0604020202020204" pitchFamily="34" charset="0"/>
                        <a:buChar char="•"/>
                      </a:pPr>
                      <a:r>
                        <a:rPr lang="en-US" sz="1400" dirty="0" smtClean="0">
                          <a:effectLst/>
                          <a:latin typeface="Arial" charset="0"/>
                          <a:ea typeface="Calibri" charset="0"/>
                          <a:cs typeface="Times New Roman" charset="0"/>
                        </a:rPr>
                        <a:t>Conversation scripts</a:t>
                      </a:r>
                    </a:p>
                    <a:p>
                      <a:pPr marL="742950" lvl="1" indent="-285750">
                        <a:spcAft>
                          <a:spcPts val="0"/>
                        </a:spcAft>
                        <a:buFont typeface="Arial" panose="020B0604020202020204" pitchFamily="34" charset="0"/>
                        <a:buChar char="•"/>
                      </a:pPr>
                      <a:r>
                        <a:rPr lang="en-US" sz="1400" dirty="0" smtClean="0">
                          <a:effectLst/>
                          <a:latin typeface="Arial" charset="0"/>
                          <a:ea typeface="Calibri" charset="0"/>
                          <a:cs typeface="Times New Roman" charset="0"/>
                        </a:rPr>
                        <a:t>Auto-generate mental health treatment plan</a:t>
                      </a:r>
                    </a:p>
                    <a:p>
                      <a:pPr marL="742950" lvl="1" indent="-285750">
                        <a:spcAft>
                          <a:spcPts val="0"/>
                        </a:spcAft>
                        <a:buFont typeface="Arial" panose="020B0604020202020204" pitchFamily="34" charset="0"/>
                        <a:buChar char="•"/>
                      </a:pPr>
                      <a:r>
                        <a:rPr lang="en-US" sz="1400" dirty="0" smtClean="0">
                          <a:effectLst/>
                          <a:latin typeface="Arial" charset="0"/>
                          <a:ea typeface="Calibri" charset="0"/>
                          <a:cs typeface="Times New Roman" charset="0"/>
                        </a:rPr>
                        <a:t>Current referral pathways incl. online tools</a:t>
                      </a:r>
                    </a:p>
                    <a:p>
                      <a:pPr marL="742950" lvl="1" indent="-285750">
                        <a:spcAft>
                          <a:spcPts val="0"/>
                        </a:spcAft>
                        <a:buFont typeface="Arial" panose="020B0604020202020204" pitchFamily="34" charset="0"/>
                        <a:buChar char="•"/>
                      </a:pPr>
                      <a:r>
                        <a:rPr lang="en-US" sz="1400" dirty="0" smtClean="0">
                          <a:effectLst/>
                          <a:latin typeface="Arial" charset="0"/>
                          <a:ea typeface="Calibri" charset="0"/>
                          <a:cs typeface="Times New Roman" charset="0"/>
                        </a:rPr>
                        <a:t>Ongoing alerts to assist monitoring of patients</a:t>
                      </a:r>
                    </a:p>
                    <a:p>
                      <a:pPr marL="228600" lvl="0" indent="-228600">
                        <a:spcAft>
                          <a:spcPts val="0"/>
                        </a:spcAft>
                        <a:buFont typeface="+mj-lt"/>
                        <a:buAutoNum type="arabicPeriod"/>
                      </a:pPr>
                      <a:r>
                        <a:rPr lang="en-US" sz="1400" dirty="0" smtClean="0">
                          <a:effectLst/>
                          <a:latin typeface="Arial" charset="0"/>
                          <a:ea typeface="Calibri" charset="0"/>
                          <a:cs typeface="Times New Roman" charset="0"/>
                        </a:rPr>
                        <a:t>Build &amp; support local collaborative multidisciplinary networks, professional development events</a:t>
                      </a:r>
                    </a:p>
                  </a:txBody>
                  <a:tcPr marL="51435" marR="51435" marT="0" marB="0">
                    <a:lnT w="28575" cap="flat" cmpd="sng" algn="ctr">
                      <a:solidFill>
                        <a:schemeClr val="accent1"/>
                      </a:solidFill>
                      <a:prstDash val="solid"/>
                      <a:round/>
                      <a:headEnd type="none" w="med" len="med"/>
                      <a:tailEnd type="none" w="med" len="med"/>
                    </a:lnT>
                    <a:noFill/>
                  </a:tcPr>
                </a:tc>
              </a:tr>
            </a:tbl>
          </a:graphicData>
        </a:graphic>
      </p:graphicFrame>
    </p:spTree>
    <p:extLst>
      <p:ext uri="{BB962C8B-B14F-4D97-AF65-F5344CB8AC3E}">
        <p14:creationId xmlns:p14="http://schemas.microsoft.com/office/powerpoint/2010/main" val="372691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par>
                          <p:cTn id="8" fill="hold">
                            <p:stCondLst>
                              <p:cond delay="2000"/>
                            </p:stCondLst>
                            <p:childTnLst>
                              <p:par>
                                <p:cTn id="9" presetID="1" presetClass="exit" presetSubtype="0" fill="hold" nodeType="after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mso-contentType ?>
<SharedContentType xmlns="Microsoft.SharePoint.Taxonomy.ContentTypeSync" SourceId="8005749a-2644-4f9a-a845-a14505bb8adb" ContentTypeId="0x010100E7496BD824339740AD3ADDBFDE37796302"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Company Document" ma:contentTypeID="0x010100E7496BD824339740AD3ADDBFDE3779630200B447DE09C555E641962408FF273D1FBD" ma:contentTypeVersion="19" ma:contentTypeDescription="" ma:contentTypeScope="" ma:versionID="1ba14f8ef6812881b8764a111f4e8d2c">
  <xsd:schema xmlns:xsd="http://www.w3.org/2001/XMLSchema" xmlns:xs="http://www.w3.org/2001/XMLSchema" xmlns:p="http://schemas.microsoft.com/office/2006/metadata/properties" xmlns:ns1="http://schemas.microsoft.com/sharepoint/v3" xmlns:ns2="551bcb09-a9b9-4534-96a3-39c0ac6c96d1" xmlns:ns3="http://schemas.microsoft.com/sharepoint/v4" targetNamespace="http://schemas.microsoft.com/office/2006/metadata/properties" ma:root="true" ma:fieldsID="52eb2123f41319fdcf6143de1c430276" ns1:_="" ns2:_="" ns3:_="">
    <xsd:import namespace="http://schemas.microsoft.com/sharepoint/v3"/>
    <xsd:import namespace="551bcb09-a9b9-4534-96a3-39c0ac6c96d1"/>
    <xsd:import namespace="http://schemas.microsoft.com/sharepoint/v4"/>
    <xsd:element name="properties">
      <xsd:complexType>
        <xsd:sequence>
          <xsd:element name="documentManagement">
            <xsd:complexType>
              <xsd:all>
                <xsd:element ref="ns2:ReferenceDate" minOccurs="0"/>
                <xsd:element ref="ns2:ExternalReference" minOccurs="0"/>
                <xsd:element ref="ns1:_dlc_ExpireDateSaved" minOccurs="0"/>
                <xsd:element ref="ns1:_dlc_ExpireDate" minOccurs="0"/>
                <xsd:element ref="ns3:IconOverlay" minOccurs="0"/>
                <xsd:element ref="ns2:l3c708e5c6444b3b89d85926bb0d73d7" minOccurs="0"/>
                <xsd:element ref="ns2:TaxCatchAll" minOccurs="0"/>
                <xsd:element ref="ns2:TaxCatchAllLabel" minOccurs="0"/>
                <xsd:element ref="ns2:o39c54f5bbb447e78c2793db486d9e3e" minOccurs="0"/>
                <xsd:element ref="ns2:d6eaad81827c45fba8bc051e8dd2d8d4" minOccurs="0"/>
                <xsd:element ref="ns2:p3c310539ac546df9323bfbbdb4f5470" minOccurs="0"/>
                <xsd:element ref="ns2:b6fbc88ef6a74df8b8cf4d9240d813ba" minOccurs="0"/>
                <xsd:element ref="ns2:_dlc_DocId" minOccurs="0"/>
                <xsd:element ref="ns2:_dlc_DocIdUrl" minOccurs="0"/>
                <xsd:element ref="ns2:_dlc_DocIdPersistId" minOccurs="0"/>
                <xsd:element ref="ns2:e306dfb27f1040d9a07de983f529ed4d"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11" nillable="true" ma:displayName="Original Expiration Date" ma:hidden="true" ma:internalName="_dlc_ExpireDateSaved" ma:readOnly="true">
      <xsd:simpleType>
        <xsd:restriction base="dms:DateTime"/>
      </xsd:simpleType>
    </xsd:element>
    <xsd:element name="_dlc_ExpireDate" ma:index="12" nillable="true" ma:displayName="Expiration Date" ma:description="" ma:hidden="true" ma:indexed="true" ma:internalName="_dlc_ExpireDate" ma:readOnly="true">
      <xsd:simpleType>
        <xsd:restriction base="dms:DateTime"/>
      </xsd:simpleType>
    </xsd:element>
    <xsd:element name="_dlc_Exempt" ma:index="31"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1bcb09-a9b9-4534-96a3-39c0ac6c96d1" elementFormDefault="qualified">
    <xsd:import namespace="http://schemas.microsoft.com/office/2006/documentManagement/types"/>
    <xsd:import namespace="http://schemas.microsoft.com/office/infopath/2007/PartnerControls"/>
    <xsd:element name="ReferenceDate" ma:index="7" nillable="true" ma:displayName="Reference Date" ma:format="DateOnly" ma:internalName="ReferenceDate">
      <xsd:simpleType>
        <xsd:restriction base="dms:DateTime"/>
      </xsd:simpleType>
    </xsd:element>
    <xsd:element name="ExternalReference" ma:index="9" nillable="true" ma:displayName="External Reference" ma:internalName="ExternalReference">
      <xsd:simpleType>
        <xsd:restriction base="dms:Text">
          <xsd:maxLength value="255"/>
        </xsd:restriction>
      </xsd:simpleType>
    </xsd:element>
    <xsd:element name="l3c708e5c6444b3b89d85926bb0d73d7" ma:index="14" ma:taxonomy="true" ma:internalName="l3c708e5c6444b3b89d85926bb0d73d7" ma:taxonomyFieldName="Entity1" ma:displayName="Entity" ma:readOnly="false" ma:default="3;#Coordinare|8dd045ef-5eb5-4a6e-8dca-9843f1129861" ma:fieldId="{53c708e5-c644-4b3b-89d8-5926bb0d73d7}" ma:sspId="8005749a-2644-4f9a-a845-a14505bb8adb" ma:termSetId="217398a5-a1a1-4b8d-aef6-4cf413d9c813" ma:anchorId="00000000-0000-0000-0000-000000000000" ma:open="false" ma:isKeyword="false">
      <xsd:complexType>
        <xsd:sequence>
          <xsd:element ref="pc:Terms" minOccurs="0" maxOccurs="1"/>
        </xsd:sequence>
      </xsd:complexType>
    </xsd:element>
    <xsd:element name="TaxCatchAll" ma:index="15" nillable="true" ma:displayName="Taxonomy Catch All Column" ma:description="" ma:hidden="true" ma:list="{69517b37-192d-41f0-adea-07415ef2b7d6}" ma:internalName="TaxCatchAll" ma:showField="CatchAllData" ma:web="8d61c3eb-b911-45d3-9967-fd03fc45b058">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description="" ma:hidden="true" ma:list="{69517b37-192d-41f0-adea-07415ef2b7d6}" ma:internalName="TaxCatchAllLabel" ma:readOnly="true" ma:showField="CatchAllDataLabel" ma:web="8d61c3eb-b911-45d3-9967-fd03fc45b058">
      <xsd:complexType>
        <xsd:complexContent>
          <xsd:extension base="dms:MultiChoiceLookup">
            <xsd:sequence>
              <xsd:element name="Value" type="dms:Lookup" maxOccurs="unbounded" minOccurs="0" nillable="true"/>
            </xsd:sequence>
          </xsd:extension>
        </xsd:complexContent>
      </xsd:complexType>
    </xsd:element>
    <xsd:element name="o39c54f5bbb447e78c2793db486d9e3e" ma:index="18" ma:taxonomy="true" ma:internalName="o39c54f5bbb447e78c2793db486d9e3e" ma:taxonomyFieldName="Team" ma:displayName="Team" ma:readOnly="false" ma:default="" ma:fieldId="{839c54f5-bbb4-47e7-8c27-93db486d9e3e}" ma:sspId="8005749a-2644-4f9a-a845-a14505bb8adb" ma:termSetId="ab77748d-997a-410e-a167-7c0302f45591" ma:anchorId="00000000-0000-0000-0000-000000000000" ma:open="false" ma:isKeyword="false">
      <xsd:complexType>
        <xsd:sequence>
          <xsd:element ref="pc:Terms" minOccurs="0" maxOccurs="1"/>
        </xsd:sequence>
      </xsd:complexType>
    </xsd:element>
    <xsd:element name="d6eaad81827c45fba8bc051e8dd2d8d4" ma:index="20" ma:taxonomy="true" ma:internalName="d6eaad81827c45fba8bc051e8dd2d8d4" ma:taxonomyFieldName="Function" ma:displayName="Function" ma:readOnly="false" ma:default="" ma:fieldId="{d6eaad81-827c-45fb-a8bc-051e8dd2d8d4}" ma:sspId="8005749a-2644-4f9a-a845-a14505bb8adb" ma:termSetId="64a85584-d868-4d65-86dd-4c19f889960d" ma:anchorId="00000000-0000-0000-0000-000000000000" ma:open="false" ma:isKeyword="false">
      <xsd:complexType>
        <xsd:sequence>
          <xsd:element ref="pc:Terms" minOccurs="0" maxOccurs="1"/>
        </xsd:sequence>
      </xsd:complexType>
    </xsd:element>
    <xsd:element name="p3c310539ac546df9323bfbbdb4f5470" ma:index="22" ma:taxonomy="true" ma:internalName="p3c310539ac546df9323bfbbdb4f5470" ma:taxonomyFieldName="DocumentType1" ma:displayName="Document Type" ma:readOnly="false" ma:default="" ma:fieldId="{93c31053-9ac5-46df-9323-bfbbdb4f5470}" ma:sspId="8005749a-2644-4f9a-a845-a14505bb8adb" ma:termSetId="ec22e653-8998-4274-8a8a-a7aee447b0b8" ma:anchorId="00000000-0000-0000-0000-000000000000" ma:open="false" ma:isKeyword="false">
      <xsd:complexType>
        <xsd:sequence>
          <xsd:element ref="pc:Terms" minOccurs="0" maxOccurs="1"/>
        </xsd:sequence>
      </xsd:complexType>
    </xsd:element>
    <xsd:element name="b6fbc88ef6a74df8b8cf4d9240d813ba" ma:index="24" ma:taxonomy="true" ma:internalName="b6fbc88ef6a74df8b8cf4d9240d813ba" ma:taxonomyFieldName="DocumentStatus1" ma:displayName="Document Status" ma:readOnly="false" ma:default="1;#Draft|1c8a4642-9974-4651-9f42-b7fef2083a03" ma:fieldId="{b6fbc88e-f6a7-4df8-b8cf-4d9240d813ba}" ma:sspId="8005749a-2644-4f9a-a845-a14505bb8adb" ma:termSetId="180636dd-68f1-4e14-9c40-b9ba440d3809" ma:anchorId="00000000-0000-0000-0000-000000000000" ma:open="false" ma:isKeyword="false">
      <xsd:complexType>
        <xsd:sequence>
          <xsd:element ref="pc:Terms" minOccurs="0" maxOccurs="1"/>
        </xsd:sequence>
      </xsd:complexType>
    </xsd:element>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element name="e306dfb27f1040d9a07de983f529ed4d" ma:index="30" nillable="true" ma:taxonomy="true" ma:internalName="e306dfb27f1040d9a07de983f529ed4d" ma:taxonomyFieldName="Direction" ma:displayName="Direction" ma:default="" ma:fieldId="{e306dfb2-7f10-40d9-a07d-e983f529ed4d}" ma:sspId="8005749a-2644-4f9a-a845-a14505bb8adb" ma:termSetId="90baab4b-74d6-4d3e-ba73-0fdcc8e159b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ma:index="10"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spe:Receivers>
</file>

<file path=customXml/item5.xml><?xml version="1.0" encoding="utf-8"?>
<?mso-contentType ?>
<p:Policy xmlns:p="office.server.policy" id="" local="true">
  <p:Name>Company Document</p:Name>
  <p:Description/>
  <p:Statement/>
  <p:PolicyItems>
    <p:PolicyItem featureId="Microsoft.Office.RecordsManagement.PolicyFeatures.Expiration" staticId="0x010100E7496BD824339740AD3ADDBFDE37796302|-460695532" UniqueId="9d58b015-e3c9-4526-b71e-30a019c1075b">
      <p:Name>Retention</p:Name>
      <p:Description>Automatic scheduling of content for processing, and performing a retention action on content that has reached its due date.</p:Description>
      <p:CustomData>
        <Schedules nextStageId="2">
          <Schedule type="Default">
            <stages>
              <data stageId="1">
                <formula id="Bluebox.eDMS.TJ.Retention.CompanyDocumentExpiration"/>
                <action type="action" id="Bluebox.eDMS.TJ.Retention.CompanyDocExpAction"/>
              </data>
            </stages>
          </Schedule>
        </Schedules>
      </p:CustomData>
    </p:PolicyItem>
  </p:PolicyItems>
</p:Policy>
</file>

<file path=customXml/item6.xml><?xml version="1.0" encoding="utf-8"?>
<?mso-contentType ?>
<customXsn xmlns="http://schemas.microsoft.com/office/2006/metadata/customXsn">
  <xsnLocation/>
  <cached>True</cached>
  <openByDefault>True</openByDefault>
  <xsnScope/>
</customXsn>
</file>

<file path=customXml/item7.xml><?xml version="1.0" encoding="utf-8"?>
<p:properties xmlns:p="http://schemas.microsoft.com/office/2006/metadata/properties" xmlns:xsi="http://www.w3.org/2001/XMLSchema-instance" xmlns:pc="http://schemas.microsoft.com/office/infopath/2007/PartnerControls">
  <documentManagement>
    <d6eaad81827c45fba8bc051e8dd2d8d4 xmlns="551bcb09-a9b9-4534-96a3-39c0ac6c96d1">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b6742620-11db-4369-aecd-646091db7635</TermId>
        </TermInfo>
      </Terms>
    </d6eaad81827c45fba8bc051e8dd2d8d4>
    <l3c708e5c6444b3b89d85926bb0d73d7 xmlns="551bcb09-a9b9-4534-96a3-39c0ac6c96d1">
      <Terms xmlns="http://schemas.microsoft.com/office/infopath/2007/PartnerControls">
        <TermInfo xmlns="http://schemas.microsoft.com/office/infopath/2007/PartnerControls">
          <TermName xmlns="http://schemas.microsoft.com/office/infopath/2007/PartnerControls">Coordinare</TermName>
          <TermId xmlns="http://schemas.microsoft.com/office/infopath/2007/PartnerControls">8dd045ef-5eb5-4a6e-8dca-9843f1129861</TermId>
        </TermInfo>
      </Terms>
    </l3c708e5c6444b3b89d85926bb0d73d7>
    <o39c54f5bbb447e78c2793db486d9e3e xmlns="551bcb09-a9b9-4534-96a3-39c0ac6c96d1">
      <Terms xmlns="http://schemas.microsoft.com/office/infopath/2007/PartnerControls">
        <TermInfo xmlns="http://schemas.microsoft.com/office/infopath/2007/PartnerControls">
          <TermName xmlns="http://schemas.microsoft.com/office/infopath/2007/PartnerControls">Engagement and Coordination</TermName>
          <TermId xmlns="http://schemas.microsoft.com/office/infopath/2007/PartnerControls">7877af80-dfb4-40f3-8b2d-30bfeb8c6c3e</TermId>
        </TermInfo>
      </Terms>
    </o39c54f5bbb447e78c2793db486d9e3e>
    <b6fbc88ef6a74df8b8cf4d9240d813ba xmlns="551bcb09-a9b9-4534-96a3-39c0ac6c96d1">
      <Terms xmlns="http://schemas.microsoft.com/office/infopath/2007/PartnerControls">
        <TermInfo xmlns="http://schemas.microsoft.com/office/infopath/2007/PartnerControls">
          <TermName xmlns="http://schemas.microsoft.com/office/infopath/2007/PartnerControls">Draft</TermName>
          <TermId xmlns="http://schemas.microsoft.com/office/infopath/2007/PartnerControls">1c8a4642-9974-4651-9f42-b7fef2083a03</TermId>
        </TermInfo>
      </Terms>
    </b6fbc88ef6a74df8b8cf4d9240d813ba>
    <_dlc_DocId xmlns="551bcb09-a9b9-4534-96a3-39c0ac6c96d1">ENCO-2-1254</_dlc_DocId>
    <TaxCatchAll xmlns="551bcb09-a9b9-4534-96a3-39c0ac6c96d1">
      <Value>6</Value>
      <Value>4</Value>
      <Value>3</Value>
      <Value>30</Value>
      <Value>1</Value>
    </TaxCatchAll>
    <_dlc_DocIdUrl xmlns="551bcb09-a9b9-4534-96a3-39c0ac6c96d1">
      <Url>http://coordinare-sharepoint/sites/enco/_layouts/15/DocIdRedir.aspx?ID=ENCO-2-1254</Url>
      <Description>ENCO-2-1254</Description>
    </_dlc_DocIdUrl>
    <p3c310539ac546df9323bfbbdb4f5470 xmlns="551bcb09-a9b9-4534-96a3-39c0ac6c96d1">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1abca9bd-f1e1-471a-ad8c-6fa14329ca80</TermId>
        </TermInfo>
      </Terms>
    </p3c310539ac546df9323bfbbdb4f5470>
    <e306dfb27f1040d9a07de983f529ed4d xmlns="551bcb09-a9b9-4534-96a3-39c0ac6c96d1">
      <Terms xmlns="http://schemas.microsoft.com/office/infopath/2007/PartnerControls"/>
    </e306dfb27f1040d9a07de983f529ed4d>
    <ReferenceDate xmlns="551bcb09-a9b9-4534-96a3-39c0ac6c96d1" xsi:nil="true"/>
    <IconOverlay xmlns="http://schemas.microsoft.com/sharepoint/v4" xsi:nil="true"/>
    <ExternalReference xmlns="551bcb09-a9b9-4534-96a3-39c0ac6c96d1" xsi:nil="true"/>
  </documentManagement>
</p:properties>
</file>

<file path=customXml/itemProps1.xml><?xml version="1.0" encoding="utf-8"?>
<ds:datastoreItem xmlns:ds="http://schemas.openxmlformats.org/officeDocument/2006/customXml" ds:itemID="{4211649D-A03F-4351-98B8-1829487ACAF6}"/>
</file>

<file path=customXml/itemProps2.xml><?xml version="1.0" encoding="utf-8"?>
<ds:datastoreItem xmlns:ds="http://schemas.openxmlformats.org/officeDocument/2006/customXml" ds:itemID="{629A1A76-88A6-4FE0-A59C-4718B0FD90B1}"/>
</file>

<file path=customXml/itemProps3.xml><?xml version="1.0" encoding="utf-8"?>
<ds:datastoreItem xmlns:ds="http://schemas.openxmlformats.org/officeDocument/2006/customXml" ds:itemID="{3B3A6E86-B91C-4501-9A47-CAD9CB3C0283}"/>
</file>

<file path=customXml/itemProps4.xml><?xml version="1.0" encoding="utf-8"?>
<ds:datastoreItem xmlns:ds="http://schemas.openxmlformats.org/officeDocument/2006/customXml" ds:itemID="{0B2DB3E6-09DD-4327-97A1-CB687BE98F69}"/>
</file>

<file path=customXml/itemProps5.xml><?xml version="1.0" encoding="utf-8"?>
<ds:datastoreItem xmlns:ds="http://schemas.openxmlformats.org/officeDocument/2006/customXml" ds:itemID="{1021CC3D-11DF-4041-A2E7-855336056B98}"/>
</file>

<file path=customXml/itemProps6.xml><?xml version="1.0" encoding="utf-8"?>
<ds:datastoreItem xmlns:ds="http://schemas.openxmlformats.org/officeDocument/2006/customXml" ds:itemID="{DE2F1E2C-E672-4C0D-BFF5-0FF95397C30C}"/>
</file>

<file path=customXml/itemProps7.xml><?xml version="1.0" encoding="utf-8"?>
<ds:datastoreItem xmlns:ds="http://schemas.openxmlformats.org/officeDocument/2006/customXml" ds:itemID="{A3FB4C61-F48A-440E-9AF2-DB6E86DACD75}"/>
</file>

<file path=docProps/app.xml><?xml version="1.0" encoding="utf-8"?>
<Properties xmlns="http://schemas.openxmlformats.org/officeDocument/2006/extended-properties" xmlns:vt="http://schemas.openxmlformats.org/officeDocument/2006/docPropsVTypes">
  <TotalTime>2141</TotalTime>
  <Words>1414</Words>
  <Application>Microsoft Office PowerPoint</Application>
  <PresentationFormat>On-screen Show (16:9)</PresentationFormat>
  <Paragraphs>233</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Symbol</vt:lpstr>
      <vt:lpstr>Times New Roman</vt:lpstr>
      <vt:lpstr>Office Theme</vt:lpstr>
      <vt:lpstr>LifeSpan Project</vt:lpstr>
      <vt:lpstr>Work Streams</vt:lpstr>
      <vt:lpstr>WG1 – Health interventions</vt:lpstr>
      <vt:lpstr>S1: Aftercare &amp; crisis care</vt:lpstr>
      <vt:lpstr>S1: Aftercare &amp; crisis care</vt:lpstr>
      <vt:lpstr>S2: High quality treatments</vt:lpstr>
      <vt:lpstr>S2: High quality treatments</vt:lpstr>
      <vt:lpstr>S3: GP capacity building</vt:lpstr>
      <vt:lpstr>S3: GP capacity building</vt:lpstr>
      <vt:lpstr>S4: Training frontline staff</vt:lpstr>
      <vt:lpstr>S4: Training frontline staff</vt:lpstr>
      <vt:lpstr>WG2 – Community interventions</vt:lpstr>
      <vt:lpstr>S4: Training frontline staff</vt:lpstr>
      <vt:lpstr>S4: Training frontline staff</vt:lpstr>
      <vt:lpstr>S7: Community campaigns</vt:lpstr>
      <vt:lpstr>S7: Community campaigns</vt:lpstr>
      <vt:lpstr>S8: Media guidelines</vt:lpstr>
      <vt:lpstr>S8: Media guidelines</vt:lpstr>
      <vt:lpstr>WG3 – School interventions</vt:lpstr>
      <vt:lpstr>S6: School programs</vt:lpstr>
      <vt:lpstr>S6: School programs</vt:lpstr>
      <vt:lpstr>Youth Aware of Mental Health</vt:lpstr>
      <vt:lpstr>Youth Aware of Mental Health</vt:lpstr>
      <vt:lpstr>Youth Aware of Mental Health</vt:lpstr>
      <vt:lpstr>WG4 – Data driven suicide prevention</vt:lpstr>
      <vt:lpstr>Resource atlas</vt:lpstr>
      <vt:lpstr>Service taxonomy</vt:lpstr>
      <vt:lpstr>Suicide audit</vt:lpstr>
      <vt:lpstr>S9: Means restriction</vt:lpstr>
      <vt:lpstr>S9: Means restriction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creator>Tracey Horne</dc:creator>
  <dc:description/>
  <cp:lastModifiedBy>Alex Hains</cp:lastModifiedBy>
  <cp:revision>91</cp:revision>
  <cp:lastPrinted>2017-05-04T03:12:55Z</cp:lastPrinted>
  <dcterms:created xsi:type="dcterms:W3CDTF">2017-01-17T06:06:56Z</dcterms:created>
  <dcterms:modified xsi:type="dcterms:W3CDTF">2017-05-04T03:33:29Z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policyId">
    <vt:lpwstr>0x010100E7496BD824339740AD3ADDBFDE37796302|-460695532</vt:lpwstr>
  </property>
  <property fmtid="{D5CDD505-2E9C-101B-9397-08002B2CF9AE}" pid="3" name="ContentTypeId">
    <vt:lpwstr>0x010100E7496BD824339740AD3ADDBFDE3779630200B447DE09C555E641962408FF273D1FBD</vt:lpwstr>
  </property>
  <property fmtid="{D5CDD505-2E9C-101B-9397-08002B2CF9AE}" pid="4" name="Team">
    <vt:lpwstr>4;#Engagement and Coordination|7877af80-dfb4-40f3-8b2d-30bfeb8c6c3e</vt:lpwstr>
  </property>
  <property fmtid="{D5CDD505-2E9C-101B-9397-08002B2CF9AE}" pid="5" name="DocumentType1">
    <vt:lpwstr>30;#Presentation|1abca9bd-f1e1-471a-ad8c-6fa14329ca80</vt:lpwstr>
  </property>
  <property fmtid="{D5CDD505-2E9C-101B-9397-08002B2CF9AE}" pid="6" name="ItemRetentionFormula">
    <vt:lpwstr>&lt;formula id="Bluebox.eDMS.TJ.Retention.CompanyDocumentExpiration" /&gt;</vt:lpwstr>
  </property>
  <property fmtid="{D5CDD505-2E9C-101B-9397-08002B2CF9AE}" pid="7" name="Function">
    <vt:lpwstr>6;#Communications|b6742620-11db-4369-aecd-646091db7635</vt:lpwstr>
  </property>
  <property fmtid="{D5CDD505-2E9C-101B-9397-08002B2CF9AE}" pid="8" name="Entity1">
    <vt:lpwstr>3;#Coordinare|8dd045ef-5eb5-4a6e-8dca-9843f1129861</vt:lpwstr>
  </property>
  <property fmtid="{D5CDD505-2E9C-101B-9397-08002B2CF9AE}" pid="9" name="_dlc_DocIdItemGuid">
    <vt:lpwstr>43fbbc66-8ccf-4bc4-a741-8aa4cb8bbbf6</vt:lpwstr>
  </property>
  <property fmtid="{D5CDD505-2E9C-101B-9397-08002B2CF9AE}" pid="10" name="Direction">
    <vt:lpwstr/>
  </property>
  <property fmtid="{D5CDD505-2E9C-101B-9397-08002B2CF9AE}" pid="11" name="DocumentStatus1">
    <vt:lpwstr>1;#Draft|1c8a4642-9974-4651-9f42-b7fef2083a03</vt:lpwstr>
  </property>
</Properties>
</file>