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4" r:id="rId4"/>
    <p:sldId id="258" r:id="rId5"/>
    <p:sldId id="266" r:id="rId6"/>
    <p:sldId id="267" r:id="rId7"/>
    <p:sldId id="265" r:id="rId8"/>
    <p:sldId id="268" r:id="rId9"/>
    <p:sldId id="269" r:id="rId10"/>
    <p:sldId id="263" r:id="rId11"/>
    <p:sldId id="271" r:id="rId12"/>
    <p:sldId id="270" r:id="rId13"/>
    <p:sldId id="272" r:id="rId14"/>
    <p:sldId id="273" r:id="rId15"/>
    <p:sldId id="275" r:id="rId16"/>
    <p:sldId id="276" r:id="rId17"/>
    <p:sldId id="277" r:id="rId18"/>
    <p:sldId id="278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B60B8-6E35-43AB-B03A-37385B9FF453}" type="datetimeFigureOut">
              <a:rPr lang="en-AU" smtClean="0"/>
              <a:t>7/06/2017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1A37-94FD-4A34-81FF-166A7A6977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95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063F-6E6C-43D1-A68D-248660A9589D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E00D-750E-414C-87FF-D8E30D4D21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66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167" y="3504181"/>
            <a:ext cx="7831488" cy="3323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Each module follows this problem solving loop</a:t>
            </a:r>
          </a:p>
          <a:p>
            <a:pPr>
              <a:buFontTx/>
              <a:buChar char="•"/>
            </a:pPr>
            <a:r>
              <a:rPr lang="en-GB" altLang="en-US" smtClean="0"/>
              <a:t>Rather like PDSA but there is an important element to this:</a:t>
            </a:r>
          </a:p>
          <a:p>
            <a:pPr lvl="1">
              <a:buFontTx/>
              <a:buChar char="•"/>
            </a:pPr>
            <a:r>
              <a:rPr lang="en-GB" altLang="en-US" smtClean="0"/>
              <a:t>This loop is based on the nursing care cycle. </a:t>
            </a:r>
          </a:p>
          <a:p>
            <a:pPr lvl="1">
              <a:buFontTx/>
              <a:buChar char="•"/>
            </a:pPr>
            <a:r>
              <a:rPr lang="en-GB" altLang="en-US" smtClean="0"/>
              <a:t>Why would you teach ward staff a new problem solving loop (such as PDSA or DMAIC) when they already use one every day?</a:t>
            </a:r>
          </a:p>
          <a:p>
            <a:pPr>
              <a:buFontTx/>
              <a:buChar char="•"/>
            </a:pPr>
            <a:r>
              <a:rPr lang="en-GB" altLang="en-US" smtClean="0"/>
              <a:t>This illustrates the ‘no-nonsense’ and very accessible nature of the PW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528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993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971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43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15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87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029B48-CB48-4776-A2AE-CC59E4976F8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5543567" y="7011810"/>
            <a:ext cx="4242253" cy="36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0376B78-629D-4953-B3D3-654F6F315A38}" type="slidenum">
              <a:rPr lang="en-GB" altLang="en-US"/>
              <a:pPr algn="r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8400" y="554038"/>
            <a:ext cx="4913313" cy="2765425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462" y="3505905"/>
            <a:ext cx="7176897" cy="33214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Note that the measures in blue are ones which can be collected on the ward but red measures would require input from Information Service departments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78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01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7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6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7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33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1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86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89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43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BF53-5C63-4869-8992-EC087B84B6CA}" type="datetimeFigureOut">
              <a:rPr lang="en-AU" smtClean="0"/>
              <a:pPr/>
              <a:t>7/06/2017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86E2-BBF4-4C52-AC6B-9DD3F9C49A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41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mhsa.aihw.gov.au/services/admitted-patient/data-sourc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55" y="1122363"/>
            <a:ext cx="9815945" cy="3896446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  <a:t>ELOURA </a:t>
            </a:r>
            <a: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  <a:t>ACUTE ADMISSION AREA </a:t>
            </a:r>
            <a: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  <a:t>AND ELOURA </a:t>
            </a:r>
            <a: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  <a:t>HIGH CARE MENTAL HEALTH UNITS</a:t>
            </a:r>
            <a: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  <a:t/>
            </a:r>
            <a:br>
              <a:rPr lang="en-AU" b="1" dirty="0" smtClean="0">
                <a:solidFill>
                  <a:srgbClr val="0070C0"/>
                </a:solidFill>
                <a:latin typeface="+mn-lt"/>
                <a:cs typeface="Courier New" panose="02070309020205020404" pitchFamily="49" charset="0"/>
              </a:rPr>
            </a:br>
            <a:endParaRPr lang="en-AU" b="1" dirty="0">
              <a:solidFill>
                <a:srgbClr val="0070C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8809"/>
            <a:ext cx="9144000" cy="1558635"/>
          </a:xfrm>
        </p:spPr>
        <p:txBody>
          <a:bodyPr>
            <a:normAutofit lnSpcReduction="10000"/>
          </a:bodyPr>
          <a:lstStyle/>
          <a:p>
            <a:r>
              <a:rPr lang="en-AU" sz="3200" b="1" dirty="0" smtClean="0">
                <a:solidFill>
                  <a:srgbClr val="0070C0"/>
                </a:solidFill>
              </a:rPr>
              <a:t>PROJECT OVERVIEW:</a:t>
            </a:r>
          </a:p>
          <a:p>
            <a:r>
              <a:rPr lang="en-AU" sz="3200" b="1" dirty="0" smtClean="0">
                <a:solidFill>
                  <a:srgbClr val="0070C0"/>
                </a:solidFill>
              </a:rPr>
              <a:t>‘THE PRODUCTIVE MENTAL HEALTH WARD’</a:t>
            </a:r>
          </a:p>
          <a:p>
            <a:r>
              <a:rPr lang="en-AU" sz="3200" b="1" dirty="0" smtClean="0">
                <a:solidFill>
                  <a:srgbClr val="0070C0"/>
                </a:solidFill>
              </a:rPr>
              <a:t> 2017-2018</a:t>
            </a:r>
            <a:endParaRPr lang="en-A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4026" y="1030288"/>
            <a:ext cx="410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872" y="322118"/>
            <a:ext cx="2866899" cy="80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169863"/>
            <a:ext cx="762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80" y="283874"/>
            <a:ext cx="878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112223" y="4949537"/>
            <a:ext cx="466017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Times" panose="02020603050405020304" pitchFamily="18" charset="0"/>
              </a:rPr>
              <a:t>© Copyright NHS Institute for Innovation and Improvement 2007-2008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6063960"/>
            <a:ext cx="6352309" cy="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Expected Benefits to Consumers and Staff</a:t>
            </a:r>
            <a:endParaRPr lang="en-A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Increase in direct care time to consumers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Increased Consumer (and Carer) satisfaction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Well Organised Ward (WOW)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Cost savings from </a:t>
            </a:r>
            <a:r>
              <a:rPr lang="en-AU" dirty="0" err="1" smtClean="0">
                <a:solidFill>
                  <a:srgbClr val="002060"/>
                </a:solidFill>
              </a:rPr>
              <a:t>WOWing</a:t>
            </a:r>
            <a:r>
              <a:rPr lang="en-AU" dirty="0" smtClean="0">
                <a:solidFill>
                  <a:srgbClr val="002060"/>
                </a:solidFill>
              </a:rPr>
              <a:t> (reviewing Stores and medication usage)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Increased staff satisfaction and wellbeing 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Improved Activity Programs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Well structure ward routine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Improved consumer and staff safety</a:t>
            </a:r>
          </a:p>
          <a:p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0881" y="3886199"/>
            <a:ext cx="2073413" cy="185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8" y="6061364"/>
            <a:ext cx="6373091" cy="7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9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Real Time Planning</a:t>
            </a:r>
            <a:endParaRPr lang="en-A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555"/>
            <a:ext cx="10515600" cy="4753408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Six Eloura Staff (including NUM3 &amp; NUM1) will attend the two day workshop on 27</a:t>
            </a:r>
            <a:r>
              <a:rPr lang="en-AU" baseline="30000" dirty="0" smtClean="0">
                <a:solidFill>
                  <a:srgbClr val="002060"/>
                </a:solidFill>
              </a:rPr>
              <a:t>th</a:t>
            </a:r>
            <a:r>
              <a:rPr lang="en-AU" dirty="0" smtClean="0">
                <a:solidFill>
                  <a:srgbClr val="002060"/>
                </a:solidFill>
              </a:rPr>
              <a:t> and 28</a:t>
            </a:r>
            <a:r>
              <a:rPr lang="en-AU" baseline="30000" dirty="0" smtClean="0">
                <a:solidFill>
                  <a:srgbClr val="002060"/>
                </a:solidFill>
              </a:rPr>
              <a:t>th</a:t>
            </a:r>
            <a:r>
              <a:rPr lang="en-AU" dirty="0" smtClean="0">
                <a:solidFill>
                  <a:srgbClr val="002060"/>
                </a:solidFill>
              </a:rPr>
              <a:t> June in Sydney.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Module Leaders will be assigned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Project and Clinical Leaders will involve team in planning, monitoring, evaluating each module and communicate progress to the rest of the Team and Senior Management/Executive Sponsors.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Attend further workshops over next 18 months where achievements will be showcased and have the opportunity to steal shamelessly the ideas of other teams</a:t>
            </a:r>
            <a:r>
              <a:rPr lang="en-AU" dirty="0" smtClean="0"/>
              <a:t>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6682" y="5225845"/>
            <a:ext cx="1882054" cy="1632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09" y="6047075"/>
            <a:ext cx="6487390" cy="8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Eloura HC Specific Projects</a:t>
            </a:r>
            <a:endParaRPr lang="en-A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Improve activity program (nurse led activities)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Managing Drug Induced consumers with high levels of aggression.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Reintroduce Sensory Modulation (training to staff)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Continue to improve environment (courtyard recently painted)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Section 33 assessment in ED’s 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 Six Core Strategies to reduce Seclusion and Restraint implementation.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44" y="20780"/>
            <a:ext cx="2445329" cy="2445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4" y="6099030"/>
            <a:ext cx="6071755" cy="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469628"/>
            <a:ext cx="10515600" cy="1325563"/>
          </a:xfrm>
        </p:spPr>
        <p:txBody>
          <a:bodyPr>
            <a:normAutofit/>
          </a:bodyPr>
          <a:lstStyle/>
          <a:p>
            <a:r>
              <a:rPr lang="en-AU" b="1" u="sng" dirty="0" smtClean="0">
                <a:solidFill>
                  <a:srgbClr val="0070C0"/>
                </a:solidFill>
                <a:latin typeface="+mn-lt"/>
              </a:rPr>
              <a:t>Introduction</a:t>
            </a:r>
            <a:r>
              <a:rPr lang="en-AU" b="1" dirty="0" smtClean="0">
                <a:solidFill>
                  <a:srgbClr val="0070C0"/>
                </a:solidFill>
              </a:rPr>
              <a:t>: Reduction of seclusion and restraint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01"/>
            <a:ext cx="10515600" cy="38134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AU" dirty="0" smtClean="0">
                <a:solidFill>
                  <a:srgbClr val="002060"/>
                </a:solidFill>
              </a:rPr>
              <a:t>In 2005, health ministers endorsed the national safety priorities in mental health, including "reducing use of, and where possible eliminating, restraint and seclusion". </a:t>
            </a:r>
          </a:p>
          <a:p>
            <a:pPr fontAlgn="base"/>
            <a:r>
              <a:rPr lang="en-AU" dirty="0" smtClean="0">
                <a:hlinkClick r:id="rId2" tooltip="Seclusion: admitted patient mental health-related care key concepts page"/>
              </a:rPr>
              <a:t>Seclusion</a:t>
            </a:r>
            <a:r>
              <a:rPr lang="en-AU" dirty="0" smtClean="0"/>
              <a:t> </a:t>
            </a:r>
            <a:r>
              <a:rPr lang="en-AU" dirty="0" smtClean="0">
                <a:solidFill>
                  <a:srgbClr val="002060"/>
                </a:solidFill>
              </a:rPr>
              <a:t>is defined as the confinement of a patient at any time of the day or night alone in a room or area from which free exit is prevented. </a:t>
            </a:r>
            <a:endParaRPr lang="en-AU" dirty="0" smtClean="0">
              <a:solidFill>
                <a:srgbClr val="002060"/>
              </a:solidFill>
              <a:hlinkClick r:id="rId2" tooltip="Restraint: admitted patient mental health-related care key concepts page"/>
            </a:endParaRPr>
          </a:p>
          <a:p>
            <a:pPr fontAlgn="base"/>
            <a:r>
              <a:rPr lang="en-AU" dirty="0" smtClean="0">
                <a:hlinkClick r:id="rId2" tooltip="Restraint: admitted patient mental health-related care key concepts page"/>
              </a:rPr>
              <a:t>Restraint</a:t>
            </a:r>
            <a:r>
              <a:rPr lang="en-AU" dirty="0" smtClean="0"/>
              <a:t> is defined as the restriction of an individual’s freedom of movement by physical or mechanical means.</a:t>
            </a:r>
          </a:p>
          <a:p>
            <a:pPr fontAlgn="base"/>
            <a:r>
              <a:rPr lang="en-AU" sz="3000" u="sng" dirty="0" smtClean="0">
                <a:solidFill>
                  <a:srgbClr val="0070C0"/>
                </a:solidFill>
              </a:rPr>
              <a:t>Situation</a:t>
            </a:r>
            <a:r>
              <a:rPr lang="en-AU" sz="3000" dirty="0" smtClean="0">
                <a:solidFill>
                  <a:srgbClr val="0070C0"/>
                </a:solidFill>
              </a:rPr>
              <a:t>: </a:t>
            </a:r>
            <a:r>
              <a:rPr lang="en-AU" dirty="0" smtClean="0">
                <a:solidFill>
                  <a:srgbClr val="002060"/>
                </a:solidFill>
              </a:rPr>
              <a:t>The health ministers agreed seclusion and restraint were serious infringements of an individual's rights, and can cause psychological trauma and physical injury to consumers and to health-care staff.</a:t>
            </a:r>
          </a:p>
          <a:p>
            <a:pPr fontAlgn="base"/>
            <a:endParaRPr lang="en-AU" dirty="0" smtClean="0"/>
          </a:p>
          <a:p>
            <a:pPr fontAlgn="base"/>
            <a:endParaRPr lang="en-AU" dirty="0" smtClean="0"/>
          </a:p>
          <a:p>
            <a:pPr fontAlgn="base"/>
            <a:endParaRPr lang="en-AU" dirty="0" smtClean="0"/>
          </a:p>
          <a:p>
            <a:pPr fontAlgn="base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0" y="6135397"/>
            <a:ext cx="5780809" cy="7226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  <a:latin typeface="+mn-lt"/>
              </a:rPr>
              <a:t>Recent events....</a:t>
            </a:r>
            <a:endParaRPr lang="en-A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3348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709748" y="1894114"/>
            <a:ext cx="97274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2060"/>
                </a:solidFill>
              </a:rPr>
              <a:t>Lismore Base Hospital – death of female in seclusion June 2014, naked , repeated falls, no medical review – lead to media coverage May 2017.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2060"/>
                </a:solidFill>
              </a:rPr>
              <a:t>NSW Health Minister Brad Hazzard and Mental Health Minister Tanya Davies to launch a parliamentary inquiry and an independent investigation into the use of seclusion and restraint of mental health patients across NSW.</a:t>
            </a:r>
            <a:endParaRPr lang="en-AU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6" y="5971742"/>
            <a:ext cx="7090064" cy="8862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+mn-lt"/>
              </a:rPr>
              <a:t>Use of 6 core strategies, ‘best practice’,  to reduce the incidence of seclusion and restraint.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1.Leadership sets clear goals based on a vision or policy goals.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2.Using data to inform practice.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3.Workforce development.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4.Prevention strategies.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5. Full inclusion of peers/families.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6.Rigorous debriefing.   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5" y="2431473"/>
            <a:ext cx="3923099" cy="261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8" y="6004214"/>
            <a:ext cx="6830291" cy="8537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  <a:latin typeface="+mn-lt"/>
              </a:rPr>
              <a:t>Assessment....</a:t>
            </a:r>
            <a:endParaRPr lang="en-A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865"/>
            <a:ext cx="10515600" cy="317961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rgbClr val="002060"/>
                </a:solidFill>
              </a:rPr>
              <a:t>Reduction in number of seclusion events, duration of seclusion events  and number of incidences of restraint...aim for none!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Provide “trauma informed care”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Improvement in person centred language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Increased consumer participation and satisfaction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Increased staff and consumer participation, reduction in conflict, consumer and work related injuries.</a:t>
            </a:r>
          </a:p>
          <a:p>
            <a:pPr marL="0" indent="0">
              <a:buNone/>
            </a:pPr>
            <a:r>
              <a:rPr lang="en-AU" dirty="0" smtClean="0"/>
              <a:t> 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3974524"/>
            <a:ext cx="2649389" cy="265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18" y="6002914"/>
            <a:ext cx="6840681" cy="855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  <a:latin typeface="+mn-lt"/>
              </a:rPr>
              <a:t>Real time planning</a:t>
            </a:r>
            <a:endParaRPr lang="en-A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7875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2 day training already conducted in Sydney May 2017....staff enthusiastic and motivated to contribute.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Productive wards training June 2017 ....6 staff to  champion / target key areas for improvement. 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Continuing involvement with the ISLHD MHS Seclusion and restraint committee.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8" y="4373573"/>
            <a:ext cx="2243570" cy="234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6005512"/>
            <a:ext cx="6819899" cy="85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INTRODUCTION</a:t>
            </a:r>
            <a:endParaRPr lang="en-A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636"/>
            <a:ext cx="10515600" cy="4883728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0070C0"/>
                </a:solidFill>
              </a:rPr>
              <a:t>PROJECT LEADER:</a:t>
            </a:r>
          </a:p>
          <a:p>
            <a:pPr marL="0" indent="0"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 </a:t>
            </a:r>
            <a:r>
              <a:rPr lang="en-AU" dirty="0" smtClean="0">
                <a:solidFill>
                  <a:srgbClr val="002060"/>
                </a:solidFill>
              </a:rPr>
              <a:t>Robyn Macgregor, NUM, The Eloura Units, ISLHD MHS</a:t>
            </a:r>
          </a:p>
          <a:p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CLINICAL LEADER: 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Pamela </a:t>
            </a:r>
            <a:r>
              <a:rPr lang="en-AU" dirty="0" smtClean="0">
                <a:solidFill>
                  <a:srgbClr val="002060"/>
                </a:solidFill>
              </a:rPr>
              <a:t>Park, </a:t>
            </a:r>
            <a:r>
              <a:rPr lang="en-AU" dirty="0" smtClean="0">
                <a:solidFill>
                  <a:srgbClr val="002060"/>
                </a:solidFill>
              </a:rPr>
              <a:t>NUM1, The Eloura Units, ISLHD MHS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EXECUTIVE SPONSOR: 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Erin Hiesley, Shellharbour/Shoalhaven Operations Manager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PROJECT TITLE:      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The </a:t>
            </a:r>
            <a:r>
              <a:rPr lang="en-AU" b="1" dirty="0" smtClean="0">
                <a:solidFill>
                  <a:srgbClr val="002060"/>
                </a:solidFill>
              </a:rPr>
              <a:t>‘Productive Mental Health Wards’ </a:t>
            </a:r>
            <a:r>
              <a:rPr lang="en-AU" dirty="0" smtClean="0">
                <a:solidFill>
                  <a:srgbClr val="002060"/>
                </a:solidFill>
              </a:rPr>
              <a:t>(PMHW) – 			         also known as “</a:t>
            </a:r>
            <a:r>
              <a:rPr lang="en-AU" b="1" dirty="0">
                <a:solidFill>
                  <a:srgbClr val="002060"/>
                </a:solidFill>
              </a:rPr>
              <a:t>R</a:t>
            </a:r>
            <a:r>
              <a:rPr lang="en-AU" b="1" dirty="0" smtClean="0">
                <a:solidFill>
                  <a:srgbClr val="002060"/>
                </a:solidFill>
              </a:rPr>
              <a:t>eleasing Time to Care</a:t>
            </a:r>
            <a:r>
              <a:rPr lang="en-AU" dirty="0" smtClean="0">
                <a:solidFill>
                  <a:srgbClr val="002060"/>
                </a:solidFill>
              </a:rPr>
              <a:t>”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5492" y="487073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6063960"/>
            <a:ext cx="6352309" cy="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5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SITUATION</a:t>
            </a:r>
            <a:endParaRPr lang="en-A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The PMHW project aim is to increase direct care time to consumers by utilising components of ‘lean’ methodology such as implementing “Wow”, i.e. “Well Organised Ward” and “Ways of Working”.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The PMHW project also looks at processes that when improved increases consumer satisfaction, improves staff wellbeing and improves patient safety and reliability of care.</a:t>
            </a:r>
          </a:p>
          <a:p>
            <a:pPr marL="0" indent="0">
              <a:buNone/>
            </a:pPr>
            <a:endParaRPr lang="en-AU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778" y="4421332"/>
            <a:ext cx="210502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4" y="6039282"/>
            <a:ext cx="6549736" cy="8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BACKGROUND</a:t>
            </a:r>
            <a:endParaRPr lang="en-A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NZ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Designed by the NHS Institute for Innovation and Improvement to release more time to care for frontline staff who were typically spending only 25%-35% of time providing direct care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NZ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Draws on “lean” improvement techniques that encourage frontline staff and management to work together to improve patient care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GB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Staff are trained to observe and analyse their own work processes to determine improvement priorities for their work practices</a:t>
            </a:r>
          </a:p>
          <a:p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714" y="5443538"/>
            <a:ext cx="2605086" cy="868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6030190"/>
            <a:ext cx="6622473" cy="8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  <a:latin typeface="+mn-lt"/>
              </a:rPr>
              <a:t>Underpinning principles</a:t>
            </a:r>
            <a:endParaRPr lang="en-US" altLang="en-US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Patient centred– improving quality of care for patients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Has measurable benefits at all levels – fosters continuous improvement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Helps staff to understand and use everyday data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Reduces variation and waste using lean methodologies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Has a positive staff impact - improved team working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Simple to understand with modular structure</a:t>
            </a:r>
          </a:p>
          <a:p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Modules are leadership methods rather than improvement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72" y="5144582"/>
            <a:ext cx="1936173" cy="1573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4" y="6010708"/>
            <a:ext cx="6778336" cy="8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51819"/>
              </p:ext>
            </p:extLst>
          </p:nvPr>
        </p:nvGraphicFramePr>
        <p:xfrm>
          <a:off x="1048037" y="-604115"/>
          <a:ext cx="10267661" cy="725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10684800" imgH="7568280" progId="AcroExch.Document.11">
                  <p:embed/>
                </p:oleObj>
              </mc:Choice>
              <mc:Fallback>
                <p:oleObj name="Acrobat Document" r:id="rId3" imgW="10684800" imgH="7568280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37" y="-604115"/>
                        <a:ext cx="10267661" cy="7255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2" y="6065259"/>
            <a:ext cx="6341918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30375" y="592139"/>
            <a:ext cx="86868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3200" b="1" dirty="0">
                <a:solidFill>
                  <a:srgbClr val="0070C0"/>
                </a:solidFill>
                <a:latin typeface="+mj-lt"/>
              </a:rPr>
              <a:t>This is the process for working through the modules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239000" y="1522413"/>
            <a:ext cx="2928938" cy="31969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002060"/>
                </a:solidFill>
              </a:rPr>
              <a:t>Based on generic “Plan, Do, Study, Act” improvement cycle</a:t>
            </a:r>
          </a:p>
          <a:p>
            <a:pPr eaLnBrk="0" hangingPunct="0">
              <a:defRPr/>
            </a:pPr>
            <a:endParaRPr lang="en-GB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en-GB" dirty="0">
                <a:solidFill>
                  <a:srgbClr val="002060"/>
                </a:solidFill>
              </a:rPr>
              <a:t>A no-nonsense approach</a:t>
            </a:r>
          </a:p>
          <a:p>
            <a:pPr eaLnBrk="0" hangingPunct="0">
              <a:defRPr/>
            </a:pPr>
            <a:endParaRPr lang="en-GB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en-GB" dirty="0">
                <a:solidFill>
                  <a:srgbClr val="002060"/>
                </a:solidFill>
              </a:rPr>
              <a:t>Why teach clinical staff a new problem solving technique when they use one every single day?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GB" dirty="0"/>
          </a:p>
        </p:txBody>
      </p:sp>
      <p:pic>
        <p:nvPicPr>
          <p:cNvPr id="25604" name="Picture 4" descr="ELG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397723"/>
            <a:ext cx="57467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90" y="6063513"/>
            <a:ext cx="6238009" cy="7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58109"/>
              </p:ext>
            </p:extLst>
          </p:nvPr>
        </p:nvGraphicFramePr>
        <p:xfrm>
          <a:off x="1278082" y="69722"/>
          <a:ext cx="9052084" cy="678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esentation" r:id="rId3" imgW="4570530" imgH="3427400" progId="PowerPoint.Show.12">
                  <p:embed/>
                </p:oleObj>
              </mc:Choice>
              <mc:Fallback>
                <p:oleObj name="Presentation" r:id="rId3" imgW="4570530" imgH="3427400" progId="PowerPoint.Show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82" y="69722"/>
                        <a:ext cx="9052084" cy="67882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28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084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Assessment</a:t>
            </a:r>
            <a:endParaRPr lang="en-A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173"/>
            <a:ext cx="10515600" cy="5002790"/>
          </a:xfrm>
        </p:spPr>
        <p:txBody>
          <a:bodyPr/>
          <a:lstStyle/>
          <a:p>
            <a:r>
              <a:rPr lang="en-AU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Multiple methods of assessment including: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</a:rPr>
              <a:t>“Knowing How We are Doing” boards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</a:rPr>
              <a:t>Activity Follows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b="0" i="0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Safety Crosses (Falls, medication errors)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</a:rPr>
              <a:t>Graphing seclusion, restraint and aggressive incidents, Staff sick leave</a:t>
            </a:r>
            <a:endParaRPr lang="en-AU" b="0" i="0" u="none" strike="noStrike" dirty="0" smtClean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</a:rPr>
              <a:t>Consumer, Carer and Staff surveys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5589" y="5017131"/>
            <a:ext cx="1674511" cy="148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05861"/>
            <a:ext cx="2211661" cy="147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091" y="5017131"/>
            <a:ext cx="2165599" cy="178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7804" y="5017131"/>
            <a:ext cx="1654011" cy="1603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5" y="14287"/>
            <a:ext cx="6196445" cy="7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7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912</Words>
  <Application>Microsoft Office PowerPoint</Application>
  <PresentationFormat>Widescreen</PresentationFormat>
  <Paragraphs>101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Courier New</vt:lpstr>
      <vt:lpstr>Times</vt:lpstr>
      <vt:lpstr>Wingdings</vt:lpstr>
      <vt:lpstr>Office Theme</vt:lpstr>
      <vt:lpstr>Acrobat Document</vt:lpstr>
      <vt:lpstr>Presentation</vt:lpstr>
      <vt:lpstr>ELOURA ACUTE ADMISSION AREA AND ELOURA HIGH CARE MENTAL HEALTH UNITS </vt:lpstr>
      <vt:lpstr>INTRODUCTION</vt:lpstr>
      <vt:lpstr>SITUATION</vt:lpstr>
      <vt:lpstr>BACKGROUND</vt:lpstr>
      <vt:lpstr>Underpinning principles</vt:lpstr>
      <vt:lpstr>PowerPoint Presentation</vt:lpstr>
      <vt:lpstr>PowerPoint Presentation</vt:lpstr>
      <vt:lpstr>PowerPoint Presentation</vt:lpstr>
      <vt:lpstr>Assessment</vt:lpstr>
      <vt:lpstr>PowerPoint Presentation</vt:lpstr>
      <vt:lpstr>Expected Benefits to Consumers and Staff</vt:lpstr>
      <vt:lpstr>Real Time Planning</vt:lpstr>
      <vt:lpstr>Eloura HC Specific Projects</vt:lpstr>
      <vt:lpstr>Introduction: Reduction of seclusion and restraint</vt:lpstr>
      <vt:lpstr>Recent events....</vt:lpstr>
      <vt:lpstr>Use of 6 core strategies, ‘best practice’,  to reduce the incidence of seclusion and restraint.</vt:lpstr>
      <vt:lpstr>Assessment....</vt:lpstr>
      <vt:lpstr>Real time planning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ELOURA AAA</dc:title>
  <dc:creator>Robyn Macgregor</dc:creator>
  <cp:lastModifiedBy>Robyn Macgregor</cp:lastModifiedBy>
  <cp:revision>32</cp:revision>
  <cp:lastPrinted>2017-06-04T22:45:36Z</cp:lastPrinted>
  <dcterms:created xsi:type="dcterms:W3CDTF">2017-05-02T01:10:41Z</dcterms:created>
  <dcterms:modified xsi:type="dcterms:W3CDTF">2017-06-07T04:16:10Z</dcterms:modified>
</cp:coreProperties>
</file>